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06" r:id="rId3"/>
    <p:sldId id="307" r:id="rId4"/>
    <p:sldId id="308" r:id="rId5"/>
    <p:sldId id="311" r:id="rId6"/>
    <p:sldId id="313" r:id="rId7"/>
    <p:sldId id="315" r:id="rId8"/>
    <p:sldId id="317" r:id="rId9"/>
    <p:sldId id="320" r:id="rId10"/>
    <p:sldId id="318" r:id="rId11"/>
    <p:sldId id="323" r:id="rId12"/>
    <p:sldId id="326" r:id="rId13"/>
    <p:sldId id="355" r:id="rId14"/>
    <p:sldId id="329" r:id="rId15"/>
    <p:sldId id="331" r:id="rId16"/>
    <p:sldId id="333" r:id="rId17"/>
    <p:sldId id="338" r:id="rId18"/>
    <p:sldId id="340" r:id="rId19"/>
    <p:sldId id="344" r:id="rId20"/>
    <p:sldId id="345" r:id="rId21"/>
    <p:sldId id="346" r:id="rId22"/>
    <p:sldId id="348" r:id="rId23"/>
    <p:sldId id="357" r:id="rId24"/>
    <p:sldId id="358" r:id="rId25"/>
    <p:sldId id="359"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26/10/1443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26/10/1443</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a:stretch>
            <a:fillRect/>
          </a:stretch>
        </p:blipFill>
        <p:spPr bwMode="auto">
          <a:xfrm>
            <a:off x="4788024" y="1844824"/>
            <a:ext cx="4210050" cy="4438650"/>
          </a:xfrm>
          <a:prstGeom prst="rect">
            <a:avLst/>
          </a:prstGeom>
          <a:noFill/>
          <a:ln w="9525">
            <a:noFill/>
            <a:miter lim="800000"/>
            <a:headEnd/>
            <a:tailEnd/>
          </a:ln>
          <a:effectLst/>
        </p:spPr>
      </p:pic>
      <p:sp>
        <p:nvSpPr>
          <p:cNvPr id="2" name="عنوان 1"/>
          <p:cNvSpPr>
            <a:spLocks noGrp="1"/>
          </p:cNvSpPr>
          <p:nvPr>
            <p:ph type="ctrTitle"/>
          </p:nvPr>
        </p:nvSpPr>
        <p:spPr>
          <a:xfrm>
            <a:off x="683568" y="-32064"/>
            <a:ext cx="7379559" cy="2957495"/>
          </a:xfrm>
        </p:spPr>
        <p:txBody>
          <a:bodyPr>
            <a:normAutofit/>
          </a:bodyPr>
          <a:lstStyle/>
          <a:p>
            <a:r>
              <a:rPr lang="en-US" sz="3600" b="1" dirty="0">
                <a:solidFill>
                  <a:srgbClr val="C00000"/>
                </a:solidFill>
                <a:latin typeface="Times New Roman" panose="02020603050405020304" pitchFamily="18" charset="0"/>
                <a:cs typeface="Times New Roman" panose="02020603050405020304" pitchFamily="18" charset="0"/>
              </a:rPr>
              <a:t>L32-Radiation dosimetry&amp; Physics of Diagnostic X-rays</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rotWithShape="1">
          <a:blip r:embed="rId3"/>
          <a:srcRect t="27688" r="48031"/>
          <a:stretch/>
        </p:blipFill>
        <p:spPr>
          <a:xfrm>
            <a:off x="914400" y="2204864"/>
            <a:ext cx="3801616" cy="3967336"/>
          </a:xfrm>
          <a:prstGeom prst="rect">
            <a:avLst/>
          </a:prstGeom>
        </p:spPr>
      </p:pic>
    </p:spTree>
    <p:extLst>
      <p:ext uri="{BB962C8B-B14F-4D97-AF65-F5344CB8AC3E}">
        <p14:creationId xmlns:p14="http://schemas.microsoft.com/office/powerpoint/2010/main" val="72096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332656"/>
            <a:ext cx="9145016" cy="5613845"/>
          </a:xfrm>
          <a:prstGeom prst="rect">
            <a:avLst/>
          </a:prstGeom>
        </p:spPr>
        <p:txBody>
          <a:bodyPr wrap="square">
            <a:spAutoFit/>
          </a:bodyPr>
          <a:lstStyle/>
          <a:p>
            <a:pPr algn="l" rtl="0" fontAlgn="base">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Types of radiation therapy</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fontAlgn="base">
              <a:lnSpc>
                <a:spcPct val="115000"/>
              </a:lnSpc>
              <a:spcAft>
                <a:spcPts val="0"/>
              </a:spcAft>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There are two main types of radiation therapy, </a:t>
            </a: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external beam and internal.</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fontAlgn="base">
              <a:lnSpc>
                <a:spcPct val="115000"/>
              </a:lnSpc>
              <a:spcAft>
                <a:spcPts val="0"/>
              </a:spcAft>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The type of radiation therapy that patient may have depends on many factors, including:</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The type of cancer</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The size of the tumor</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The tumor’s location in the body</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How close the tumor is to normal tissues that are sensitive to radiation</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General health and medical history</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Whether the patient will have other types of cancer treatment</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fontAlgn="base">
              <a:lnSpc>
                <a:spcPct val="115000"/>
              </a:lnSpc>
              <a:spcAft>
                <a:spcPts val="0"/>
              </a:spcAft>
              <a:buFont typeface="Symbol" panose="05050102010706020507" pitchFamily="18" charset="2"/>
              <a:buBlip>
                <a:blip r:embed="rId2"/>
              </a:buBlip>
            </a:pP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Other factors, such as age and other medical conditions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908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5DF1A3-79BC-4123-95EB-5E4993138695}" type="slidenum">
              <a:rPr lang="en-AU" smtClean="0"/>
              <a:pPr>
                <a:defRPr/>
              </a:pPr>
              <a:t>11</a:t>
            </a:fld>
            <a:endParaRPr lang="en-AU"/>
          </a:p>
        </p:txBody>
      </p:sp>
      <p:sp>
        <p:nvSpPr>
          <p:cNvPr id="3" name="Rectangle 2"/>
          <p:cNvSpPr/>
          <p:nvPr/>
        </p:nvSpPr>
        <p:spPr>
          <a:xfrm>
            <a:off x="451484" y="591086"/>
            <a:ext cx="8692516" cy="1569660"/>
          </a:xfrm>
          <a:prstGeom prst="rect">
            <a:avLst/>
          </a:prstGeom>
        </p:spPr>
        <p:txBody>
          <a:bodyPr wrap="square">
            <a:spAutoFit/>
          </a:bodyPr>
          <a:lstStyle/>
          <a:p>
            <a:pPr algn="l" rtl="0"/>
            <a:r>
              <a:rPr lang="en-GB" sz="2400" b="1" dirty="0">
                <a:solidFill>
                  <a:srgbClr val="FF0000"/>
                </a:solidFill>
                <a:latin typeface="Times New Roman" panose="02020603050405020304" pitchFamily="18" charset="0"/>
                <a:cs typeface="Times New Roman" panose="02020603050405020304" pitchFamily="18" charset="0"/>
              </a:rPr>
              <a:t>What are x-ray</a:t>
            </a:r>
            <a:endParaRPr lang="en-US" sz="2400" b="1" dirty="0">
              <a:latin typeface="Times New Roman" panose="02020603050405020304" pitchFamily="18" charset="0"/>
              <a:cs typeface="Times New Roman" panose="02020603050405020304" pitchFamily="18" charset="0"/>
            </a:endParaRPr>
          </a:p>
          <a:p>
            <a:pPr marL="457200" lvl="0" indent="-457200" algn="l" rtl="0">
              <a:buFont typeface="Arial" panose="020B0604020202020204" pitchFamily="34" charset="0"/>
              <a:buChar char="•"/>
            </a:pPr>
            <a:r>
              <a:rPr lang="en-NZ" sz="2400" b="1" dirty="0">
                <a:latin typeface="Times New Roman" panose="02020603050405020304" pitchFamily="18" charset="0"/>
                <a:cs typeface="Times New Roman" panose="02020603050405020304" pitchFamily="18" charset="0"/>
              </a:rPr>
              <a:t>X-rays and gamma rays are both forms of ionising radiation and are both are forms of electromagnetic radiation</a:t>
            </a:r>
            <a:r>
              <a:rPr lang="en-US" sz="2400" b="1" dirty="0">
                <a:latin typeface="Times New Roman" panose="02020603050405020304" pitchFamily="18" charset="0"/>
                <a:cs typeface="Times New Roman" panose="02020603050405020304" pitchFamily="18" charset="0"/>
              </a:rPr>
              <a:t>, </a:t>
            </a:r>
            <a:r>
              <a:rPr lang="en-NZ" sz="2400" b="1" dirty="0">
                <a:latin typeface="Times New Roman" panose="02020603050405020304" pitchFamily="18" charset="0"/>
                <a:cs typeface="Times New Roman" panose="02020603050405020304" pitchFamily="18" charset="0"/>
              </a:rPr>
              <a:t>but they differ in their source of origin.</a:t>
            </a:r>
            <a:endParaRPr lang="en-US" sz="2400" b="1" dirty="0">
              <a:latin typeface="Times New Roman" panose="02020603050405020304" pitchFamily="18" charset="0"/>
              <a:cs typeface="Times New Roman" panose="02020603050405020304" pitchFamily="18" charset="0"/>
            </a:endParaRPr>
          </a:p>
        </p:txBody>
      </p:sp>
      <p:sp>
        <p:nvSpPr>
          <p:cNvPr id="4" name="مستطيل 1"/>
          <p:cNvSpPr>
            <a:spLocks noChangeArrowheads="1"/>
          </p:cNvSpPr>
          <p:nvPr/>
        </p:nvSpPr>
        <p:spPr bwMode="auto">
          <a:xfrm>
            <a:off x="-108520" y="12942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ar-IQ" sz="2400" b="1" dirty="0">
                <a:solidFill>
                  <a:srgbClr val="C00000"/>
                </a:solidFill>
                <a:latin typeface="Times New Roman" panose="02020603050405020304" pitchFamily="18" charset="0"/>
                <a:ea typeface="Majalla UI"/>
                <a:cs typeface="Times New Roman" panose="02020603050405020304" pitchFamily="18" charset="0"/>
              </a:rPr>
              <a:t>Physics of Diagnostic X-rays</a:t>
            </a:r>
          </a:p>
        </p:txBody>
      </p:sp>
      <p:sp>
        <p:nvSpPr>
          <p:cNvPr id="5" name="Text Box 8"/>
          <p:cNvSpPr txBox="1">
            <a:spLocks noChangeArrowheads="1"/>
          </p:cNvSpPr>
          <p:nvPr/>
        </p:nvSpPr>
        <p:spPr bwMode="auto">
          <a:xfrm>
            <a:off x="408266" y="2273388"/>
            <a:ext cx="39477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l" rtl="0" eaLnBrk="1" hangingPunct="1">
              <a:buFontTx/>
              <a:buChar char="•"/>
            </a:pPr>
            <a:r>
              <a:rPr lang="en-NZ" sz="2400" dirty="0">
                <a:latin typeface="Times New Roman" pitchFamily="18" charset="0"/>
                <a:cs typeface="Times New Roman" pitchFamily="18" charset="0"/>
              </a:rPr>
              <a:t> X-rays are produced through interactions in electron shells.  </a:t>
            </a:r>
          </a:p>
        </p:txBody>
      </p:sp>
      <p:pic>
        <p:nvPicPr>
          <p:cNvPr id="6" name="Picture 2" descr="http://radiologykey.com/wp-content/uploads/2016/02/B9780323084956000014_f001-015-97803230849561.jpg"/>
          <p:cNvPicPr>
            <a:picLocks noChangeAspect="1" noChangeArrowheads="1"/>
          </p:cNvPicPr>
          <p:nvPr/>
        </p:nvPicPr>
        <p:blipFill>
          <a:blip r:embed="rId2"/>
          <a:srcRect/>
          <a:stretch>
            <a:fillRect/>
          </a:stretch>
        </p:blipFill>
        <p:spPr bwMode="auto">
          <a:xfrm>
            <a:off x="4067944" y="2273388"/>
            <a:ext cx="4724400" cy="1659668"/>
          </a:xfrm>
          <a:prstGeom prst="rect">
            <a:avLst/>
          </a:prstGeom>
          <a:noFill/>
        </p:spPr>
      </p:pic>
      <p:sp>
        <p:nvSpPr>
          <p:cNvPr id="7" name="Text Box 10"/>
          <p:cNvSpPr txBox="1">
            <a:spLocks noChangeArrowheads="1"/>
          </p:cNvSpPr>
          <p:nvPr/>
        </p:nvSpPr>
        <p:spPr bwMode="auto">
          <a:xfrm>
            <a:off x="302445" y="3933056"/>
            <a:ext cx="3928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l" rtl="0" eaLnBrk="1" hangingPunct="1">
              <a:buFontTx/>
              <a:buChar char="•"/>
            </a:pPr>
            <a:r>
              <a:rPr lang="en-NZ" sz="2400" dirty="0">
                <a:latin typeface="Times New Roman" pitchFamily="18" charset="0"/>
                <a:cs typeface="Times New Roman" pitchFamily="18" charset="0"/>
              </a:rPr>
              <a:t> Gamma rays are produced in the nucleus. </a:t>
            </a:r>
          </a:p>
        </p:txBody>
      </p:sp>
      <p:pic>
        <p:nvPicPr>
          <p:cNvPr id="8" name="Picture 4" descr="http://www.medicalcreed.com/wp-content/uploads/2015/11/emission-of-a-gamma-ray.png"/>
          <p:cNvPicPr>
            <a:picLocks noChangeAspect="1" noChangeArrowheads="1"/>
          </p:cNvPicPr>
          <p:nvPr/>
        </p:nvPicPr>
        <p:blipFill>
          <a:blip r:embed="rId3"/>
          <a:srcRect b="33734"/>
          <a:stretch>
            <a:fillRect/>
          </a:stretch>
        </p:blipFill>
        <p:spPr bwMode="auto">
          <a:xfrm>
            <a:off x="4860032" y="4000504"/>
            <a:ext cx="3579113" cy="2500330"/>
          </a:xfrm>
          <a:prstGeom prst="rect">
            <a:avLst/>
          </a:prstGeom>
          <a:noFill/>
        </p:spPr>
      </p:pic>
      <p:sp>
        <p:nvSpPr>
          <p:cNvPr id="9" name="مستطيل 8"/>
          <p:cNvSpPr/>
          <p:nvPr/>
        </p:nvSpPr>
        <p:spPr>
          <a:xfrm>
            <a:off x="370260" y="4957081"/>
            <a:ext cx="4572000" cy="1764394"/>
          </a:xfrm>
          <a:prstGeom prst="rect">
            <a:avLst/>
          </a:prstGeom>
        </p:spPr>
        <p:txBody>
          <a:bodyPr>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X-ray are electromagnetic radiation of exactly the same nature as light but of very much shorter wavelength.</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1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8265" y="879495"/>
            <a:ext cx="8429684" cy="2795958"/>
          </a:xfrm>
          <a:prstGeom prst="rect">
            <a:avLst/>
          </a:prstGeom>
          <a:noFill/>
        </p:spPr>
        <p:txBody>
          <a:bodyPr wrap="square" rtlCol="1">
            <a:spAutoFit/>
          </a:bodyPr>
          <a:lstStyle/>
          <a:p>
            <a:pPr algn="l" rtl="0">
              <a:lnSpc>
                <a:spcPct val="150000"/>
              </a:lnSpc>
            </a:pPr>
            <a:r>
              <a:rPr lang="en-US" sz="2400" b="1" dirty="0">
                <a:latin typeface="Times New Roman" pitchFamily="18" charset="0"/>
                <a:cs typeface="Times New Roman" pitchFamily="18" charset="0"/>
              </a:rPr>
              <a:t>    Unit of measurement in x-ray region is Angstrom Aº and nm.</a:t>
            </a:r>
          </a:p>
          <a:p>
            <a:pPr algn="l" rtl="0">
              <a:lnSpc>
                <a:spcPct val="150000"/>
              </a:lnSpc>
            </a:pPr>
            <a:r>
              <a:rPr lang="en-US" sz="2400" b="1" dirty="0">
                <a:latin typeface="Times New Roman" pitchFamily="18" charset="0"/>
                <a:cs typeface="Times New Roman" pitchFamily="18" charset="0"/>
              </a:rPr>
              <a:t>1 Aº = 10</a:t>
            </a:r>
            <a:r>
              <a:rPr lang="en-US" sz="2400" b="1" baseline="30000" dirty="0">
                <a:latin typeface="Times New Roman" pitchFamily="18" charset="0"/>
                <a:cs typeface="Times New Roman" pitchFamily="18" charset="0"/>
              </a:rPr>
              <a:t>-10</a:t>
            </a:r>
            <a:r>
              <a:rPr lang="en-US" sz="2400" b="1" dirty="0">
                <a:latin typeface="Times New Roman" pitchFamily="18" charset="0"/>
                <a:cs typeface="Times New Roman" pitchFamily="18" charset="0"/>
              </a:rPr>
              <a:t> m , </a:t>
            </a:r>
          </a:p>
          <a:p>
            <a:pPr algn="l" rtl="0">
              <a:lnSpc>
                <a:spcPct val="150000"/>
              </a:lnSpc>
            </a:pPr>
            <a:r>
              <a:rPr lang="en-US" sz="2400" b="1" dirty="0">
                <a:latin typeface="Times New Roman" pitchFamily="18" charset="0"/>
                <a:cs typeface="Times New Roman" pitchFamily="18" charset="0"/>
              </a:rPr>
              <a:t>1nm = 10 Aº = 10</a:t>
            </a:r>
            <a:r>
              <a:rPr lang="en-US" sz="2400" b="1" baseline="30000" dirty="0">
                <a:latin typeface="Times New Roman" pitchFamily="18" charset="0"/>
                <a:cs typeface="Times New Roman" pitchFamily="18" charset="0"/>
              </a:rPr>
              <a:t>-9</a:t>
            </a:r>
            <a:r>
              <a:rPr lang="en-US" sz="2400" b="1" dirty="0">
                <a:latin typeface="Times New Roman" pitchFamily="18" charset="0"/>
                <a:cs typeface="Times New Roman" pitchFamily="18" charset="0"/>
              </a:rPr>
              <a:t> m </a:t>
            </a:r>
          </a:p>
          <a:p>
            <a:pPr algn="l" rtl="0">
              <a:lnSpc>
                <a:spcPct val="150000"/>
              </a:lnSpc>
            </a:pPr>
            <a:r>
              <a:rPr lang="en-US" sz="2400" b="1" dirty="0">
                <a:latin typeface="Times New Roman" pitchFamily="18" charset="0"/>
                <a:cs typeface="Times New Roman" pitchFamily="18" charset="0"/>
              </a:rPr>
              <a:t>X-ray wavelength are in the range 0.5-2.5 Aº.</a:t>
            </a:r>
          </a:p>
          <a:p>
            <a:pPr algn="l" rtl="0">
              <a:lnSpc>
                <a:spcPct val="150000"/>
              </a:lnSpc>
            </a:pPr>
            <a:r>
              <a:rPr lang="en-US" sz="2400" b="1" dirty="0">
                <a:latin typeface="Times New Roman" pitchFamily="18" charset="0"/>
                <a:cs typeface="Times New Roman" pitchFamily="18" charset="0"/>
              </a:rPr>
              <a:t>Wavelength of visible light ~ 6000 Aº</a:t>
            </a:r>
          </a:p>
        </p:txBody>
      </p:sp>
      <p:sp>
        <p:nvSpPr>
          <p:cNvPr id="4" name="Rectangle 3"/>
          <p:cNvSpPr/>
          <p:nvPr/>
        </p:nvSpPr>
        <p:spPr>
          <a:xfrm>
            <a:off x="328265" y="404664"/>
            <a:ext cx="3026021"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Unit of measurement </a:t>
            </a:r>
            <a:endParaRPr lang="ar-IQ"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45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ople.exeter.ac.uk/ab233/Pic/xraytube.gif"/>
          <p:cNvPicPr>
            <a:picLocks noChangeAspect="1" noChangeArrowheads="1" noCrop="1"/>
          </p:cNvPicPr>
          <p:nvPr/>
        </p:nvPicPr>
        <p:blipFill>
          <a:blip r:embed="rId2"/>
          <a:srcRect/>
          <a:stretch>
            <a:fillRect/>
          </a:stretch>
        </p:blipFill>
        <p:spPr bwMode="auto">
          <a:xfrm>
            <a:off x="1763688" y="2276872"/>
            <a:ext cx="6408712" cy="4176464"/>
          </a:xfrm>
          <a:prstGeom prst="rect">
            <a:avLst/>
          </a:prstGeom>
          <a:noFill/>
        </p:spPr>
      </p:pic>
      <p:sp>
        <p:nvSpPr>
          <p:cNvPr id="4" name="Text Box 4"/>
          <p:cNvSpPr txBox="1">
            <a:spLocks noChangeArrowheads="1"/>
          </p:cNvSpPr>
          <p:nvPr/>
        </p:nvSpPr>
        <p:spPr bwMode="auto">
          <a:xfrm>
            <a:off x="2699792" y="404664"/>
            <a:ext cx="2885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l" rtl="0" eaLnBrk="1" hangingPunct="1"/>
            <a:r>
              <a:rPr lang="en-NZ" sz="2400" dirty="0">
                <a:solidFill>
                  <a:srgbClr val="3333CC"/>
                </a:solidFill>
                <a:latin typeface="Times New Roman" pitchFamily="18" charset="0"/>
                <a:cs typeface="Times New Roman" pitchFamily="18" charset="0"/>
              </a:rPr>
              <a:t>Formation of X-rays</a:t>
            </a:r>
          </a:p>
        </p:txBody>
      </p:sp>
      <p:sp>
        <p:nvSpPr>
          <p:cNvPr id="5" name="Rectangle 7"/>
          <p:cNvSpPr>
            <a:spLocks noChangeArrowheads="1"/>
          </p:cNvSpPr>
          <p:nvPr/>
        </p:nvSpPr>
        <p:spPr bwMode="auto">
          <a:xfrm>
            <a:off x="251520" y="1156102"/>
            <a:ext cx="86409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0"/>
            <a:r>
              <a:rPr lang="en-NZ" sz="2400" b="1" dirty="0">
                <a:latin typeface="Times New Roman" pitchFamily="18" charset="0"/>
                <a:cs typeface="Times New Roman" pitchFamily="18" charset="0"/>
              </a:rPr>
              <a:t>    To produce x-rays projectile electrons are accelerated from the negative cathode to the positive anode.</a:t>
            </a:r>
          </a:p>
        </p:txBody>
      </p:sp>
    </p:spTree>
    <p:extLst>
      <p:ext uri="{BB962C8B-B14F-4D97-AF65-F5344CB8AC3E}">
        <p14:creationId xmlns:p14="http://schemas.microsoft.com/office/powerpoint/2010/main" val="40630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4282" y="357166"/>
            <a:ext cx="850112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l" rtl="0" eaLnBrk="1" hangingPunct="1"/>
            <a:r>
              <a:rPr lang="en-NZ" sz="2400" dirty="0">
                <a:solidFill>
                  <a:srgbClr val="FF0000"/>
                </a:solidFill>
                <a:latin typeface="Times New Roman" pitchFamily="18" charset="0"/>
                <a:cs typeface="Times New Roman" pitchFamily="18" charset="0"/>
              </a:rPr>
              <a:t>When the electrons from the cathode are accelerated at high voltage to the anode: </a:t>
            </a:r>
          </a:p>
          <a:p>
            <a:pPr algn="l" rtl="0" eaLnBrk="1" hangingPunct="1">
              <a:buFont typeface="Arial" pitchFamily="34" charset="0"/>
              <a:buChar char="•"/>
            </a:pPr>
            <a:r>
              <a:rPr lang="en-NZ" sz="2400" dirty="0">
                <a:latin typeface="Times New Roman" pitchFamily="18" charset="0"/>
                <a:cs typeface="Times New Roman" pitchFamily="18" charset="0"/>
              </a:rPr>
              <a:t> The number of electrons accelerated toward the anode depends on </a:t>
            </a:r>
            <a:r>
              <a:rPr lang="en-NZ" sz="2400" dirty="0">
                <a:solidFill>
                  <a:srgbClr val="FF0000"/>
                </a:solidFill>
                <a:latin typeface="Times New Roman" pitchFamily="18" charset="0"/>
                <a:cs typeface="Times New Roman" pitchFamily="18" charset="0"/>
              </a:rPr>
              <a:t>the temperature of the filament</a:t>
            </a:r>
            <a:r>
              <a:rPr lang="en-NZ" sz="2400" dirty="0">
                <a:latin typeface="Times New Roman" pitchFamily="18" charset="0"/>
                <a:cs typeface="Times New Roman" pitchFamily="18" charset="0"/>
              </a:rPr>
              <a:t>.</a:t>
            </a:r>
          </a:p>
          <a:p>
            <a:pPr algn="l" rtl="0" eaLnBrk="1" hangingPunct="1">
              <a:buFont typeface="Arial" pitchFamily="34" charset="0"/>
              <a:buChar char="•"/>
            </a:pPr>
            <a:r>
              <a:rPr lang="en-NZ" sz="2400" dirty="0">
                <a:latin typeface="Times New Roman" pitchFamily="18" charset="0"/>
                <a:cs typeface="Times New Roman" pitchFamily="18" charset="0"/>
              </a:rPr>
              <a:t>The maximum energy of the X-ray photons produced is determined by the </a:t>
            </a:r>
            <a:r>
              <a:rPr lang="en-NZ" sz="2400" dirty="0">
                <a:solidFill>
                  <a:srgbClr val="FF0000"/>
                </a:solidFill>
                <a:latin typeface="Times New Roman" pitchFamily="18" charset="0"/>
                <a:cs typeface="Times New Roman" pitchFamily="18" charset="0"/>
              </a:rPr>
              <a:t>accelerating voltage- kilovolt peak(</a:t>
            </a:r>
            <a:r>
              <a:rPr lang="en-NZ" sz="2400" dirty="0" err="1">
                <a:solidFill>
                  <a:srgbClr val="FF0000"/>
                </a:solidFill>
                <a:latin typeface="Times New Roman" pitchFamily="18" charset="0"/>
                <a:cs typeface="Times New Roman" pitchFamily="18" charset="0"/>
              </a:rPr>
              <a:t>kVp</a:t>
            </a:r>
            <a:r>
              <a:rPr lang="en-NZ" sz="2400" dirty="0">
                <a:solidFill>
                  <a:srgbClr val="FF0000"/>
                </a:solidFill>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r>
              <a:rPr lang="en-AU" dirty="0"/>
              <a:t> </a:t>
            </a:r>
          </a:p>
        </p:txBody>
      </p:sp>
      <p:sp>
        <p:nvSpPr>
          <p:cNvPr id="4" name="مستطيل 3"/>
          <p:cNvSpPr/>
          <p:nvPr/>
        </p:nvSpPr>
        <p:spPr>
          <a:xfrm>
            <a:off x="76371" y="2924944"/>
            <a:ext cx="8929718" cy="1938992"/>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Kilo Voltage Peak (</a:t>
            </a:r>
            <a:r>
              <a:rPr lang="en-US" sz="2400" b="1" dirty="0" err="1">
                <a:solidFill>
                  <a:srgbClr val="FF0000"/>
                </a:solidFill>
                <a:latin typeface="Times New Roman" pitchFamily="18" charset="0"/>
                <a:cs typeface="Times New Roman" pitchFamily="18" charset="0"/>
              </a:rPr>
              <a:t>kVp</a:t>
            </a:r>
            <a:r>
              <a:rPr lang="en-US" sz="24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is the maximum voltage applied across an X-ray tube. </a:t>
            </a:r>
          </a:p>
          <a:p>
            <a:pPr algn="l" rtl="0"/>
            <a:r>
              <a:rPr lang="en-US" sz="2400" b="1" dirty="0">
                <a:latin typeface="Times New Roman" pitchFamily="18" charset="0"/>
                <a:cs typeface="Times New Roman" pitchFamily="18" charset="0"/>
              </a:rPr>
              <a:t>It determines the kinetic energy of the electrons accelerated in the X-ray tube and the peak energy of the X-ray emission spectrum. </a:t>
            </a:r>
          </a:p>
          <a:p>
            <a:pPr algn="l" rtl="0"/>
            <a:r>
              <a:rPr lang="en-US" sz="2400" b="1" dirty="0">
                <a:latin typeface="Times New Roman" pitchFamily="18" charset="0"/>
                <a:cs typeface="Times New Roman" pitchFamily="18" charset="0"/>
              </a:rPr>
              <a:t>The actual voltage across the tube may fluctuate.</a:t>
            </a:r>
          </a:p>
        </p:txBody>
      </p:sp>
      <p:sp>
        <p:nvSpPr>
          <p:cNvPr id="5" name="مستطيل 4"/>
          <p:cNvSpPr/>
          <p:nvPr/>
        </p:nvSpPr>
        <p:spPr>
          <a:xfrm>
            <a:off x="107125" y="5009978"/>
            <a:ext cx="8715436" cy="1200329"/>
          </a:xfrm>
          <a:prstGeom prst="rect">
            <a:avLst/>
          </a:prstGeom>
        </p:spPr>
        <p:txBody>
          <a:bodyPr wrap="square">
            <a:spAutoFit/>
          </a:bodyPr>
          <a:lstStyle/>
          <a:p>
            <a:pPr algn="l" rtl="0" eaLnBrk="1" hangingPunct="1">
              <a:buFont typeface="Arial" pitchFamily="34" charset="0"/>
              <a:buChar char="•"/>
            </a:pPr>
            <a:r>
              <a:rPr lang="en-NZ" sz="2400" b="1" dirty="0">
                <a:latin typeface="Times New Roman" pitchFamily="18" charset="0"/>
                <a:cs typeface="Times New Roman" pitchFamily="18" charset="0"/>
              </a:rPr>
              <a:t>An x-ray tube operating at 80 </a:t>
            </a:r>
            <a:r>
              <a:rPr lang="en-NZ" sz="2400" b="1" dirty="0" err="1">
                <a:latin typeface="Times New Roman" pitchFamily="18" charset="0"/>
                <a:cs typeface="Times New Roman" pitchFamily="18" charset="0"/>
              </a:rPr>
              <a:t>kVp</a:t>
            </a:r>
            <a:r>
              <a:rPr lang="en-NZ" sz="2400" b="1" dirty="0">
                <a:latin typeface="Times New Roman" pitchFamily="18" charset="0"/>
                <a:cs typeface="Times New Roman" pitchFamily="18" charset="0"/>
              </a:rPr>
              <a:t> will produce x-ray with spectrum of energies up to maximum of 80 </a:t>
            </a:r>
            <a:r>
              <a:rPr lang="en-NZ" sz="2400" b="1" dirty="0" err="1">
                <a:latin typeface="Times New Roman" pitchFamily="18" charset="0"/>
                <a:cs typeface="Times New Roman" pitchFamily="18" charset="0"/>
              </a:rPr>
              <a:t>keV</a:t>
            </a:r>
            <a:r>
              <a:rPr lang="en-NZ" sz="2400" b="1" dirty="0">
                <a:latin typeface="Times New Roman" pitchFamily="18" charset="0"/>
                <a:cs typeface="Times New Roman" pitchFamily="18" charset="0"/>
              </a:rPr>
              <a:t>(1 </a:t>
            </a:r>
            <a:r>
              <a:rPr lang="en-NZ" sz="2400" b="1" dirty="0" err="1">
                <a:latin typeface="Times New Roman" pitchFamily="18" charset="0"/>
                <a:cs typeface="Times New Roman" pitchFamily="18" charset="0"/>
              </a:rPr>
              <a:t>keV</a:t>
            </a:r>
            <a:r>
              <a:rPr lang="en-NZ" sz="2400" b="1" dirty="0">
                <a:latin typeface="Times New Roman" pitchFamily="18" charset="0"/>
                <a:cs typeface="Times New Roman" pitchFamily="18" charset="0"/>
              </a:rPr>
              <a:t>= 1.6×</a:t>
            </a:r>
            <a:r>
              <a:rPr lang="en-US" sz="2400" b="1" dirty="0">
                <a:latin typeface="Times New Roman" pitchFamily="18" charset="0"/>
                <a:cs typeface="Times New Roman" pitchFamily="18" charset="0"/>
              </a:rPr>
              <a:t> 10</a:t>
            </a:r>
            <a:r>
              <a:rPr lang="en-US" sz="2400" b="1" baseline="30000" dirty="0">
                <a:latin typeface="Times New Roman" pitchFamily="18" charset="0"/>
                <a:cs typeface="Times New Roman" pitchFamily="18" charset="0"/>
              </a:rPr>
              <a:t>-9 </a:t>
            </a:r>
            <a:r>
              <a:rPr lang="en-US" sz="2400" b="1" dirty="0">
                <a:latin typeface="Times New Roman" pitchFamily="18" charset="0"/>
                <a:cs typeface="Times New Roman" pitchFamily="18" charset="0"/>
              </a:rPr>
              <a:t> erg =1.6× 10</a:t>
            </a:r>
            <a:r>
              <a:rPr lang="en-US" sz="2400" b="1" baseline="30000" dirty="0">
                <a:latin typeface="Times New Roman" pitchFamily="18" charset="0"/>
                <a:cs typeface="Times New Roman" pitchFamily="18" charset="0"/>
              </a:rPr>
              <a:t>-16 </a:t>
            </a:r>
            <a:r>
              <a:rPr lang="en-US" sz="2400" b="1" dirty="0">
                <a:latin typeface="Times New Roman" pitchFamily="18" charset="0"/>
                <a:cs typeface="Times New Roman" pitchFamily="18" charset="0"/>
              </a:rPr>
              <a:t> J)</a:t>
            </a:r>
          </a:p>
        </p:txBody>
      </p:sp>
    </p:spTree>
    <p:extLst>
      <p:ext uri="{BB962C8B-B14F-4D97-AF65-F5344CB8AC3E}">
        <p14:creationId xmlns:p14="http://schemas.microsoft.com/office/powerpoint/2010/main" val="204147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116632"/>
            <a:ext cx="8286808" cy="830997"/>
          </a:xfrm>
          <a:prstGeom prst="rect">
            <a:avLst/>
          </a:prstGeom>
        </p:spPr>
        <p:txBody>
          <a:bodyPr wrap="square">
            <a:spAutoFit/>
          </a:bodyPr>
          <a:lstStyle/>
          <a:p>
            <a:pPr marL="457200" indent="-457200" algn="l" rtl="0">
              <a:buFont typeface="Arial" panose="020B0604020202020204" pitchFamily="34" charset="0"/>
              <a:buChar char="•"/>
            </a:pPr>
            <a:r>
              <a:rPr lang="en-US" altLang="ar-IQ" sz="2400" b="1" dirty="0">
                <a:solidFill>
                  <a:srgbClr val="000000"/>
                </a:solidFill>
                <a:latin typeface="Times New Roman" pitchFamily="18" charset="0"/>
                <a:ea typeface="Majalla UI"/>
                <a:cs typeface="Times New Roman" pitchFamily="18" charset="0"/>
              </a:rPr>
              <a:t>Diagnostic X-rays </a:t>
            </a:r>
            <a:r>
              <a:rPr lang="en-US" sz="2400" b="1" dirty="0">
                <a:latin typeface="Times New Roman" pitchFamily="18" charset="0"/>
                <a:cs typeface="Times New Roman" pitchFamily="18" charset="0"/>
              </a:rPr>
              <a:t>typically have energies of 15 to 150 </a:t>
            </a:r>
            <a:r>
              <a:rPr lang="en-US" sz="2400" b="1" dirty="0" err="1">
                <a:latin typeface="Times New Roman" pitchFamily="18" charset="0"/>
                <a:cs typeface="Times New Roman" pitchFamily="18" charset="0"/>
              </a:rPr>
              <a:t>keV</a:t>
            </a:r>
            <a:r>
              <a:rPr lang="en-US" sz="2400" b="1" dirty="0">
                <a:latin typeface="Times New Roman" pitchFamily="18" charset="0"/>
                <a:cs typeface="Times New Roman" pitchFamily="18" charset="0"/>
              </a:rPr>
              <a:t>,</a:t>
            </a:r>
          </a:p>
          <a:p>
            <a:pPr marL="457200" indent="-457200" algn="l" rtl="0">
              <a:buFont typeface="Arial" panose="020B0604020202020204" pitchFamily="34" charset="0"/>
              <a:buChar char="•"/>
            </a:pPr>
            <a:r>
              <a:rPr lang="en-US" sz="2400" b="1" dirty="0">
                <a:latin typeface="Times New Roman" pitchFamily="18" charset="0"/>
                <a:cs typeface="Times New Roman" pitchFamily="18" charset="0"/>
              </a:rPr>
              <a:t> while visible light photons have energies of 2 to 4 eV</a:t>
            </a:r>
            <a:endParaRPr lang="ar-IQ" sz="2400" b="1" dirty="0"/>
          </a:p>
        </p:txBody>
      </p:sp>
      <p:sp>
        <p:nvSpPr>
          <p:cNvPr id="4" name="مربع نص 2"/>
          <p:cNvSpPr txBox="1">
            <a:spLocks noChangeArrowheads="1"/>
          </p:cNvSpPr>
          <p:nvPr/>
        </p:nvSpPr>
        <p:spPr bwMode="auto">
          <a:xfrm>
            <a:off x="323528" y="1124744"/>
            <a:ext cx="8642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l" rtl="0" eaLnBrk="1" hangingPunct="1"/>
            <a:r>
              <a:rPr lang="en-US" sz="2400" dirty="0">
                <a:solidFill>
                  <a:srgbClr val="FF0000"/>
                </a:solidFill>
                <a:latin typeface="Times New Roman" pitchFamily="18" charset="0"/>
                <a:cs typeface="Times New Roman" pitchFamily="18" charset="0"/>
              </a:rPr>
              <a:t>The </a:t>
            </a:r>
            <a:r>
              <a:rPr lang="en-US" sz="2400" dirty="0" err="1">
                <a:solidFill>
                  <a:srgbClr val="FF0000"/>
                </a:solidFill>
                <a:latin typeface="Times New Roman" pitchFamily="18" charset="0"/>
                <a:cs typeface="Times New Roman" pitchFamily="18" charset="0"/>
              </a:rPr>
              <a:t>kVp</a:t>
            </a:r>
            <a:r>
              <a:rPr lang="en-US" sz="2400" dirty="0">
                <a:solidFill>
                  <a:srgbClr val="FF0000"/>
                </a:solidFill>
                <a:latin typeface="Times New Roman" pitchFamily="18" charset="0"/>
                <a:cs typeface="Times New Roman" pitchFamily="18" charset="0"/>
              </a:rPr>
              <a:t> used for an x-ray study depends on </a:t>
            </a:r>
            <a:r>
              <a:rPr lang="en-US" sz="2400" dirty="0">
                <a:latin typeface="Times New Roman" pitchFamily="18" charset="0"/>
                <a:cs typeface="Times New Roman" pitchFamily="18" charset="0"/>
              </a:rPr>
              <a:t>:</a:t>
            </a:r>
          </a:p>
          <a:p>
            <a:pPr algn="l" rtl="0" eaLnBrk="1" hangingPunct="1"/>
            <a:r>
              <a:rPr lang="en-US" sz="2400" dirty="0">
                <a:solidFill>
                  <a:srgbClr val="0070C0"/>
                </a:solidFill>
                <a:latin typeface="Times New Roman" pitchFamily="18" charset="0"/>
                <a:cs typeface="Times New Roman" pitchFamily="18" charset="0"/>
              </a:rPr>
              <a:t>1- Thickness of the patient </a:t>
            </a:r>
          </a:p>
          <a:p>
            <a:pPr algn="l" rtl="0" eaLnBrk="1" hangingPunct="1"/>
            <a:r>
              <a:rPr lang="en-US" sz="2400" dirty="0">
                <a:solidFill>
                  <a:srgbClr val="0070C0"/>
                </a:solidFill>
                <a:latin typeface="Times New Roman" pitchFamily="18" charset="0"/>
                <a:cs typeface="Times New Roman" pitchFamily="18" charset="0"/>
              </a:rPr>
              <a:t>2- Type of study being done.</a:t>
            </a:r>
          </a:p>
          <a:p>
            <a:pPr algn="l" rtl="0" eaLnBrk="1" hangingPunct="1"/>
            <a:r>
              <a:rPr lang="en-US" sz="2400" dirty="0">
                <a:latin typeface="Times New Roman" pitchFamily="18" charset="0"/>
                <a:cs typeface="Times New Roman" pitchFamily="18" charset="0"/>
              </a:rPr>
              <a:t>X-ray studies of the breast (mammography) are usually done at 25 to 50 </a:t>
            </a:r>
            <a:r>
              <a:rPr lang="en-US" sz="2400" dirty="0" err="1">
                <a:latin typeface="Times New Roman" pitchFamily="18" charset="0"/>
                <a:cs typeface="Times New Roman" pitchFamily="18" charset="0"/>
              </a:rPr>
              <a:t>kVp</a:t>
            </a:r>
            <a:r>
              <a:rPr lang="en-US" sz="2400" dirty="0">
                <a:latin typeface="Times New Roman" pitchFamily="18" charset="0"/>
                <a:cs typeface="Times New Roman" pitchFamily="18" charset="0"/>
              </a:rPr>
              <a:t>, </a:t>
            </a:r>
          </a:p>
          <a:p>
            <a:pPr algn="l" rtl="0" eaLnBrk="1" hangingPunct="1"/>
            <a:r>
              <a:rPr lang="en-US" sz="2400" dirty="0">
                <a:latin typeface="Times New Roman" pitchFamily="18" charset="0"/>
                <a:cs typeface="Times New Roman" pitchFamily="18" charset="0"/>
              </a:rPr>
              <a:t>while some hospitals use up to 350 </a:t>
            </a:r>
            <a:r>
              <a:rPr lang="en-US" sz="2400" dirty="0" err="1">
                <a:latin typeface="Times New Roman" pitchFamily="18" charset="0"/>
                <a:cs typeface="Times New Roman" pitchFamily="18" charset="0"/>
              </a:rPr>
              <a:t>kVp</a:t>
            </a:r>
            <a:r>
              <a:rPr lang="en-US" sz="2400" dirty="0">
                <a:latin typeface="Times New Roman" pitchFamily="18" charset="0"/>
                <a:cs typeface="Times New Roman" pitchFamily="18" charset="0"/>
              </a:rPr>
              <a:t> for chest x-ray</a:t>
            </a:r>
          </a:p>
        </p:txBody>
      </p:sp>
      <p:sp>
        <p:nvSpPr>
          <p:cNvPr id="5" name="Rectangle 1"/>
          <p:cNvSpPr>
            <a:spLocks noChangeArrowheads="1"/>
          </p:cNvSpPr>
          <p:nvPr/>
        </p:nvSpPr>
        <p:spPr bwMode="auto">
          <a:xfrm>
            <a:off x="250982" y="3433068"/>
            <a:ext cx="821533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Char char="•"/>
              <a:tabLst/>
            </a:pP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The intensity of the X-ray beam </a:t>
            </a:r>
            <a:r>
              <a:rPr kumimoji="0" lang="en-US" sz="2400" b="1" i="0" u="none" strike="noStrike" cap="none" normalizeH="0" baseline="0" dirty="0">
                <a:ln>
                  <a:noFill/>
                </a:ln>
                <a:effectLst/>
                <a:latin typeface="Times New Roman" pitchFamily="18" charset="0"/>
                <a:ea typeface="Times New Roman" pitchFamily="18" charset="0"/>
                <a:cs typeface="Times New Roman" pitchFamily="18" charset="0"/>
              </a:rPr>
              <a:t>produced when the electrons strike the anode is highly dependent on :</a:t>
            </a:r>
          </a:p>
          <a:p>
            <a:pPr marL="514350" marR="0" lvl="0" indent="-514350" algn="l" defTabSz="914400" rtl="0" eaLnBrk="1" fontAlgn="base" latinLnBrk="0" hangingPunct="1">
              <a:spcBef>
                <a:spcPct val="0"/>
              </a:spcBef>
              <a:spcAft>
                <a:spcPct val="0"/>
              </a:spcAft>
              <a:buClrTx/>
              <a:buSzTx/>
              <a:buFont typeface="+mj-lt"/>
              <a:buAutoNum type="arabicPeriod"/>
              <a:tabLst/>
            </a:pPr>
            <a:r>
              <a:rPr kumimoji="0" lang="en-US" sz="2400" b="1" i="0" u="none" strike="noStrike" cap="none" normalizeH="0" baseline="0" dirty="0">
                <a:ln>
                  <a:noFill/>
                </a:ln>
                <a:effectLst/>
                <a:latin typeface="Times New Roman" pitchFamily="18" charset="0"/>
                <a:ea typeface="Times New Roman" pitchFamily="18" charset="0"/>
                <a:cs typeface="Times New Roman" pitchFamily="18" charset="0"/>
              </a:rPr>
              <a:t>The  anode material( the higher the atomic number (Z) of target the more efficiently x-rays are produced).</a:t>
            </a:r>
            <a:endParaRPr kumimoji="0" lang="en-US" sz="2400" b="1" i="0" u="none" strike="noStrike" cap="none" normalizeH="0" baseline="0" dirty="0">
              <a:ln>
                <a:noFill/>
              </a:ln>
              <a:effectLst/>
              <a:latin typeface="Times New Roman" pitchFamily="18" charset="0"/>
              <a:cs typeface="Times New Roman" pitchFamily="18" charset="0"/>
            </a:endParaRPr>
          </a:p>
        </p:txBody>
      </p:sp>
      <p:sp>
        <p:nvSpPr>
          <p:cNvPr id="6" name="مستطيل 5"/>
          <p:cNvSpPr/>
          <p:nvPr/>
        </p:nvSpPr>
        <p:spPr>
          <a:xfrm>
            <a:off x="259997" y="5141227"/>
            <a:ext cx="8215370" cy="1200329"/>
          </a:xfrm>
          <a:prstGeom prst="rect">
            <a:avLst/>
          </a:prstGeom>
        </p:spPr>
        <p:txBody>
          <a:bodyPr wrap="square">
            <a:spAutoFit/>
          </a:bodyPr>
          <a:lstStyle/>
          <a:p>
            <a:pPr lvl="0" algn="l" rtl="0" eaLnBrk="0" hangingPunct="0"/>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The target material used should also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high melting point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since the heat produced when the electrons are stopped in the surface of the target is substantial.</a:t>
            </a:r>
            <a:endParaRPr lang="en-US" sz="2400" b="1"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5595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8414" y="125424"/>
            <a:ext cx="8394048" cy="830997"/>
          </a:xfrm>
          <a:prstGeom prst="rect">
            <a:avLst/>
          </a:prstGeom>
        </p:spPr>
        <p:txBody>
          <a:bodyPr wrap="square">
            <a:spAutoFit/>
          </a:bodyPr>
          <a:lstStyle/>
          <a:p>
            <a:pPr marL="342900" lvl="0" indent="-342900" algn="l" rtl="0" eaLnBrk="0" hangingPunct="0">
              <a:buFont typeface="Wingdings" panose="05000000000000000000" pitchFamily="2" charset="2"/>
              <a:buChar char="v"/>
            </a:pPr>
            <a:r>
              <a:rPr lang="en-US" sz="2400" b="1" dirty="0">
                <a:latin typeface="Times New Roman" pitchFamily="18" charset="0"/>
                <a:ea typeface="Times New Roman" pitchFamily="18" charset="0"/>
                <a:cs typeface="Times New Roman" pitchFamily="18" charset="0"/>
              </a:rPr>
              <a:t>Nearly all x-ray tubes use tungsten target (Z=74, melting point =3400</a:t>
            </a:r>
            <a:r>
              <a:rPr lang="en-US" sz="2400" b="1" baseline="30000" dirty="0">
                <a:latin typeface="Times New Roman" pitchFamily="18" charset="0"/>
                <a:ea typeface="Times New Roman" pitchFamily="18" charset="0"/>
                <a:cs typeface="Times New Roman" pitchFamily="18" charset="0"/>
              </a:rPr>
              <a:t>o</a:t>
            </a:r>
            <a:r>
              <a:rPr lang="en-US" sz="2400" b="1" dirty="0">
                <a:latin typeface="Times New Roman" pitchFamily="18" charset="0"/>
                <a:ea typeface="Times New Roman" pitchFamily="18" charset="0"/>
                <a:cs typeface="Times New Roman" pitchFamily="18" charset="0"/>
              </a:rPr>
              <a:t>C)</a:t>
            </a:r>
            <a:endParaRPr lang="en-US" sz="2400" b="1" dirty="0">
              <a:latin typeface="Times New Roman" pitchFamily="18" charset="0"/>
              <a:cs typeface="Times New Roman" pitchFamily="18" charset="0"/>
            </a:endParaRPr>
          </a:p>
        </p:txBody>
      </p:sp>
      <p:sp>
        <p:nvSpPr>
          <p:cNvPr id="5" name="Rectangle 1"/>
          <p:cNvSpPr>
            <a:spLocks noChangeArrowheads="1"/>
          </p:cNvSpPr>
          <p:nvPr/>
        </p:nvSpPr>
        <p:spPr bwMode="auto">
          <a:xfrm>
            <a:off x="258414" y="978409"/>
            <a:ext cx="86439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spcBef>
                <a:spcPct val="0"/>
              </a:spcBef>
              <a:spcAft>
                <a:spcPct val="0"/>
              </a:spcAft>
              <a:buClrTx/>
              <a:buSzTx/>
              <a:buFont typeface="Wingdings" panose="05000000000000000000" pitchFamily="2" charset="2"/>
              <a:buChar char="v"/>
              <a:tabLst/>
            </a:pP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electron current that strike the target is typically 100 to 500 </a:t>
            </a:r>
            <a:r>
              <a:rPr kumimoji="0" lang="en-US" sz="2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mA</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some units even have current of over 1000 </a:t>
            </a:r>
            <a:r>
              <a:rPr kumimoji="0" lang="en-US" sz="2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mA</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7" name="مستطيل 6"/>
          <p:cNvSpPr/>
          <p:nvPr/>
        </p:nvSpPr>
        <p:spPr>
          <a:xfrm>
            <a:off x="258414" y="1988840"/>
            <a:ext cx="8715436" cy="1200329"/>
          </a:xfrm>
          <a:prstGeom prst="rect">
            <a:avLst/>
          </a:prstGeom>
        </p:spPr>
        <p:txBody>
          <a:bodyPr wrap="square">
            <a:spAutoFit/>
          </a:bodyPr>
          <a:lstStyle/>
          <a:p>
            <a:pPr marL="342900" lvl="0" indent="-342900" algn="l" rtl="0" eaLnBrk="0" hangingPunct="0">
              <a:buFont typeface="Wingdings" panose="05000000000000000000" pitchFamily="2" charset="2"/>
              <a:buChar char="v"/>
            </a:pPr>
            <a:r>
              <a:rPr lang="en-US" sz="2400" b="1" dirty="0">
                <a:latin typeface="Times New Roman" pitchFamily="18" charset="0"/>
                <a:ea typeface="Times New Roman" pitchFamily="18" charset="0"/>
                <a:cs typeface="Times New Roman" pitchFamily="18" charset="0"/>
              </a:rPr>
              <a:t>The power put into surface of the target can be quite large.</a:t>
            </a:r>
            <a:endParaRPr lang="en-US" sz="2400" b="1" dirty="0">
              <a:latin typeface="Times New Roman" pitchFamily="18" charset="0"/>
              <a:cs typeface="Times New Roman" pitchFamily="18" charset="0"/>
            </a:endParaRPr>
          </a:p>
          <a:p>
            <a:pPr lvl="0" algn="l" rtl="0" eaLnBrk="0" hangingPunct="0"/>
            <a:r>
              <a:rPr lang="en-US" sz="2400" b="1" dirty="0">
                <a:latin typeface="Times New Roman" pitchFamily="18" charset="0"/>
                <a:ea typeface="Times New Roman" pitchFamily="18" charset="0"/>
                <a:cs typeface="Times New Roman" pitchFamily="18" charset="0"/>
              </a:rPr>
              <a:t>                                      </a:t>
            </a:r>
            <a:r>
              <a:rPr lang="en-US" sz="2400" b="1" dirty="0">
                <a:solidFill>
                  <a:srgbClr val="FF0000"/>
                </a:solidFill>
                <a:latin typeface="Times New Roman" pitchFamily="18" charset="0"/>
                <a:ea typeface="Times New Roman" pitchFamily="18" charset="0"/>
                <a:cs typeface="Times New Roman" pitchFamily="18" charset="0"/>
              </a:rPr>
              <a:t>P=IV</a:t>
            </a:r>
            <a:endParaRPr lang="en-US" sz="2400" b="1" dirty="0">
              <a:latin typeface="Times New Roman" pitchFamily="18" charset="0"/>
              <a:cs typeface="Times New Roman" pitchFamily="18" charset="0"/>
            </a:endParaRPr>
          </a:p>
          <a:p>
            <a:pPr lvl="0" algn="l" rtl="0" eaLnBrk="0" hangingPunct="0"/>
            <a:r>
              <a:rPr lang="en-US" sz="2400" b="1" dirty="0">
                <a:solidFill>
                  <a:srgbClr val="000000"/>
                </a:solidFill>
                <a:latin typeface="Times New Roman" pitchFamily="18" charset="0"/>
                <a:ea typeface="Times New Roman" pitchFamily="18" charset="0"/>
                <a:cs typeface="Times New Roman" pitchFamily="18" charset="0"/>
              </a:rPr>
              <a:t>Where I is in amperes ,V in volts and P in watts.</a:t>
            </a:r>
            <a:endParaRPr lang="en-US" sz="2400" b="1" dirty="0">
              <a:latin typeface="Times New Roman" pitchFamily="18" charset="0"/>
              <a:cs typeface="Times New Roman" pitchFamily="18" charset="0"/>
            </a:endParaRPr>
          </a:p>
        </p:txBody>
      </p:sp>
      <p:sp>
        <p:nvSpPr>
          <p:cNvPr id="8" name="مستطيل 7"/>
          <p:cNvSpPr/>
          <p:nvPr/>
        </p:nvSpPr>
        <p:spPr>
          <a:xfrm>
            <a:off x="-40043" y="3189169"/>
            <a:ext cx="8929718" cy="1200329"/>
          </a:xfrm>
          <a:prstGeom prst="rect">
            <a:avLst/>
          </a:prstGeom>
        </p:spPr>
        <p:txBody>
          <a:bodyPr wrap="square">
            <a:spAutoFit/>
          </a:bodyPr>
          <a:lstStyle/>
          <a:p>
            <a:pPr lvl="0" algn="ctr" rtl="0" eaLnBrk="0" hangingPunct="0"/>
            <a:r>
              <a:rPr lang="en-US" sz="2400" b="1" dirty="0">
                <a:solidFill>
                  <a:srgbClr val="FF0000"/>
                </a:solidFill>
                <a:latin typeface="Times New Roman" pitchFamily="18" charset="0"/>
                <a:ea typeface="Times New Roman" pitchFamily="18" charset="0"/>
                <a:cs typeface="Times New Roman" pitchFamily="18" charset="0"/>
              </a:rPr>
              <a:t>Ex: </a:t>
            </a:r>
            <a:r>
              <a:rPr lang="en-US" sz="2400" b="1" dirty="0">
                <a:solidFill>
                  <a:srgbClr val="000000"/>
                </a:solidFill>
                <a:latin typeface="Times New Roman" pitchFamily="18" charset="0"/>
                <a:ea typeface="Times New Roman" pitchFamily="18" charset="0"/>
                <a:cs typeface="Times New Roman" pitchFamily="18" charset="0"/>
              </a:rPr>
              <a:t>The power at the target of an X-ray tube with a current of 1A operating at  100 kV (10</a:t>
            </a:r>
            <a:r>
              <a:rPr lang="en-US" sz="2400" b="1" baseline="30000" dirty="0">
                <a:solidFill>
                  <a:srgbClr val="000000"/>
                </a:solidFill>
                <a:latin typeface="Times New Roman" pitchFamily="18" charset="0"/>
                <a:ea typeface="Times New Roman" pitchFamily="18" charset="0"/>
                <a:cs typeface="Times New Roman" pitchFamily="18" charset="0"/>
              </a:rPr>
              <a:t>5</a:t>
            </a:r>
            <a:r>
              <a:rPr lang="en-US" sz="2400" b="1" dirty="0">
                <a:solidFill>
                  <a:srgbClr val="000000"/>
                </a:solidFill>
                <a:latin typeface="Times New Roman" pitchFamily="18" charset="0"/>
                <a:ea typeface="Times New Roman" pitchFamily="18" charset="0"/>
                <a:cs typeface="Times New Roman" pitchFamily="18" charset="0"/>
              </a:rPr>
              <a:t> V) is :         </a:t>
            </a:r>
          </a:p>
          <a:p>
            <a:pPr lvl="0" algn="ctr" rtl="0" eaLnBrk="0" hangingPunct="0"/>
            <a:r>
              <a:rPr lang="en-US" sz="2400" b="1" dirty="0">
                <a:solidFill>
                  <a:srgbClr val="FF0000"/>
                </a:solidFill>
                <a:latin typeface="Times New Roman" pitchFamily="18" charset="0"/>
                <a:ea typeface="Times New Roman" pitchFamily="18" charset="0"/>
                <a:cs typeface="Times New Roman" pitchFamily="18" charset="0"/>
              </a:rPr>
              <a:t>P=1×10</a:t>
            </a:r>
            <a:r>
              <a:rPr lang="en-US" sz="2400" b="1" baseline="30000" dirty="0">
                <a:solidFill>
                  <a:srgbClr val="FF0000"/>
                </a:solidFill>
                <a:latin typeface="Times New Roman" pitchFamily="18" charset="0"/>
                <a:ea typeface="Times New Roman" pitchFamily="18" charset="0"/>
                <a:cs typeface="Times New Roman" pitchFamily="18" charset="0"/>
              </a:rPr>
              <a:t>5</a:t>
            </a:r>
            <a:r>
              <a:rPr lang="en-US" sz="2400" b="1" dirty="0">
                <a:solidFill>
                  <a:srgbClr val="FF0000"/>
                </a:solidFill>
                <a:latin typeface="Times New Roman" pitchFamily="18" charset="0"/>
                <a:ea typeface="Times New Roman" pitchFamily="18" charset="0"/>
                <a:cs typeface="Times New Roman" pitchFamily="18" charset="0"/>
              </a:rPr>
              <a:t> W    or 100 kW</a:t>
            </a:r>
            <a:endParaRPr lang="en-US" sz="2400" b="1" dirty="0">
              <a:solidFill>
                <a:srgbClr val="FF0000"/>
              </a:solidFill>
              <a:latin typeface="Times New Roman" pitchFamily="18" charset="0"/>
              <a:cs typeface="Times New Roman" pitchFamily="18" charset="0"/>
            </a:endParaRPr>
          </a:p>
        </p:txBody>
      </p:sp>
      <p:sp>
        <p:nvSpPr>
          <p:cNvPr id="9" name="Rectangle 2"/>
          <p:cNvSpPr>
            <a:spLocks noChangeArrowheads="1"/>
          </p:cNvSpPr>
          <p:nvPr/>
        </p:nvSpPr>
        <p:spPr bwMode="auto">
          <a:xfrm>
            <a:off x="393082" y="4568932"/>
            <a:ext cx="849659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spcBef>
                <a:spcPct val="0"/>
              </a:spcBef>
              <a:spcAft>
                <a:spcPct val="0"/>
              </a:spcAft>
              <a:buClrTx/>
              <a:buSzTx/>
              <a:buFont typeface="Wingdings" panose="05000000000000000000" pitchFamily="2" charset="2"/>
              <a:buChar char="Ø"/>
              <a:tabLst/>
            </a:pP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99% of the energy is dissipated as heat </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ratio of energy that goes into X-ray tube to the energy that goes into heat is approximately 10</a:t>
            </a:r>
            <a:r>
              <a:rPr kumimoji="0" lang="en-US" sz="24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-9</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ZV)</a:t>
            </a:r>
          </a:p>
          <a:p>
            <a:pPr marR="0" lvl="0" algn="l" defTabSz="914400" rtl="0" eaLnBrk="1" fontAlgn="base" latinLnBrk="0" hangingPunct="1">
              <a:spcBef>
                <a:spcPct val="0"/>
              </a:spcBef>
              <a:spcAft>
                <a:spcPct val="0"/>
              </a:spcAft>
              <a:buClrTx/>
              <a:buSzTx/>
              <a:tabLst/>
            </a:pP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457200" marR="0" lvl="0" indent="-457200" algn="l" defTabSz="914400" rtl="0" eaLnBrk="1" fontAlgn="base" latinLnBrk="0" hangingPunct="1">
              <a:spcBef>
                <a:spcPct val="0"/>
              </a:spcBef>
              <a:spcAft>
                <a:spcPct val="0"/>
              </a:spcAft>
              <a:buClrTx/>
              <a:buSzTx/>
              <a:buFont typeface="Wingdings" panose="05000000000000000000" pitchFamily="2" charset="2"/>
              <a:buChar char="Ø"/>
              <a:tabLst/>
            </a:pP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1% is given off as X-rays</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279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1+#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723844" y="214290"/>
            <a:ext cx="4568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a:r>
              <a:rPr lang="en-NZ" sz="2400" b="1" dirty="0">
                <a:solidFill>
                  <a:srgbClr val="C00000"/>
                </a:solidFill>
                <a:latin typeface="Times New Roman" pitchFamily="18" charset="0"/>
                <a:cs typeface="Times New Roman" pitchFamily="18" charset="0"/>
              </a:rPr>
              <a:t>The x-ray radiation is emitted as:</a:t>
            </a:r>
          </a:p>
        </p:txBody>
      </p:sp>
      <p:sp>
        <p:nvSpPr>
          <p:cNvPr id="330755" name="Rectangle 3"/>
          <p:cNvSpPr>
            <a:spLocks noChangeArrowheads="1"/>
          </p:cNvSpPr>
          <p:nvPr/>
        </p:nvSpPr>
        <p:spPr bwMode="auto">
          <a:xfrm>
            <a:off x="3475" y="717038"/>
            <a:ext cx="4518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a:buFontTx/>
              <a:buChar char="•"/>
            </a:pPr>
            <a:r>
              <a:rPr lang="en-NZ" sz="2400" b="1" dirty="0">
                <a:solidFill>
                  <a:srgbClr val="3333CC"/>
                </a:solidFill>
                <a:latin typeface="Times New Roman" pitchFamily="18" charset="0"/>
                <a:cs typeface="Times New Roman" pitchFamily="18" charset="0"/>
              </a:rPr>
              <a:t>Bremsstrahlung x-ray radiation </a:t>
            </a:r>
          </a:p>
        </p:txBody>
      </p:sp>
      <p:sp>
        <p:nvSpPr>
          <p:cNvPr id="330756" name="Rectangle 4"/>
          <p:cNvSpPr>
            <a:spLocks noChangeArrowheads="1"/>
          </p:cNvSpPr>
          <p:nvPr/>
        </p:nvSpPr>
        <p:spPr bwMode="auto">
          <a:xfrm>
            <a:off x="4788024" y="1104978"/>
            <a:ext cx="4315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a:buFontTx/>
              <a:buChar char="•"/>
            </a:pPr>
            <a:r>
              <a:rPr lang="en-NZ" sz="2400" b="1" dirty="0">
                <a:solidFill>
                  <a:srgbClr val="3333CC"/>
                </a:solidFill>
                <a:latin typeface="Times New Roman" pitchFamily="18" charset="0"/>
                <a:cs typeface="Times New Roman" pitchFamily="18" charset="0"/>
              </a:rPr>
              <a:t>Characteristic x-ray radiation.</a:t>
            </a:r>
          </a:p>
        </p:txBody>
      </p:sp>
      <p:sp>
        <p:nvSpPr>
          <p:cNvPr id="330757" name="Text Box 5"/>
          <p:cNvSpPr txBox="1">
            <a:spLocks noChangeArrowheads="1"/>
          </p:cNvSpPr>
          <p:nvPr/>
        </p:nvSpPr>
        <p:spPr bwMode="auto">
          <a:xfrm>
            <a:off x="4488093" y="675955"/>
            <a:ext cx="1056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ctr" rtl="0" eaLnBrk="1" hangingPunct="1"/>
            <a:r>
              <a:rPr lang="en-NZ" sz="2400" dirty="0">
                <a:solidFill>
                  <a:srgbClr val="FF0000"/>
                </a:solidFill>
                <a:latin typeface="Times New Roman" pitchFamily="18" charset="0"/>
                <a:cs typeface="Times New Roman" pitchFamily="18" charset="0"/>
              </a:rPr>
              <a:t>and/or</a:t>
            </a:r>
          </a:p>
        </p:txBody>
      </p:sp>
      <p:pic>
        <p:nvPicPr>
          <p:cNvPr id="6" name="Picture 2" descr="F:\Question bank\X-RAY\xray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2" y="4221088"/>
            <a:ext cx="4104456" cy="229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3"/>
          <p:cNvSpPr txBox="1">
            <a:spLocks noChangeArrowheads="1"/>
          </p:cNvSpPr>
          <p:nvPr/>
        </p:nvSpPr>
        <p:spPr bwMode="auto">
          <a:xfrm>
            <a:off x="179512" y="1335810"/>
            <a:ext cx="3898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eaLnBrk="1" hangingPunct="1"/>
            <a:r>
              <a:rPr lang="en-NZ" sz="2400" dirty="0">
                <a:solidFill>
                  <a:srgbClr val="3333CC"/>
                </a:solidFill>
                <a:latin typeface="Times New Roman" panose="02020603050405020304" pitchFamily="18" charset="0"/>
                <a:cs typeface="Times New Roman" panose="02020603050405020304" pitchFamily="18" charset="0"/>
              </a:rPr>
              <a:t>1. Bremsstrahlung radiation</a:t>
            </a:r>
          </a:p>
        </p:txBody>
      </p:sp>
      <p:sp>
        <p:nvSpPr>
          <p:cNvPr id="8" name="Rectangle 43"/>
          <p:cNvSpPr>
            <a:spLocks noChangeArrowheads="1"/>
          </p:cNvSpPr>
          <p:nvPr/>
        </p:nvSpPr>
        <p:spPr bwMode="auto">
          <a:xfrm>
            <a:off x="147929" y="1905761"/>
            <a:ext cx="9009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lgn="l" rtl="0">
              <a:buFont typeface="Wingdings" panose="05000000000000000000" pitchFamily="2" charset="2"/>
              <a:buChar char="v"/>
            </a:pPr>
            <a:r>
              <a:rPr lang="en-NZ" sz="2400" b="1" dirty="0">
                <a:latin typeface="Times New Roman" pitchFamily="18" charset="0"/>
                <a:cs typeface="Times New Roman" pitchFamily="18" charset="0"/>
              </a:rPr>
              <a:t>While the energy of most of the electron striking the target is dissipated in the form of heat, </a:t>
            </a:r>
          </a:p>
          <a:p>
            <a:pPr marL="342900" indent="-342900" algn="l" rtl="0">
              <a:buFont typeface="Wingdings" panose="05000000000000000000" pitchFamily="2" charset="2"/>
              <a:buChar char="v"/>
            </a:pPr>
            <a:r>
              <a:rPr lang="en-NZ" sz="2400" b="1" dirty="0">
                <a:latin typeface="Times New Roman" pitchFamily="18" charset="0"/>
                <a:cs typeface="Times New Roman" pitchFamily="18" charset="0"/>
              </a:rPr>
              <a:t>The remaining few electrons produce useful x-ray .</a:t>
            </a:r>
          </a:p>
        </p:txBody>
      </p:sp>
      <p:sp>
        <p:nvSpPr>
          <p:cNvPr id="9" name="مستطيل 8"/>
          <p:cNvSpPr/>
          <p:nvPr/>
        </p:nvSpPr>
        <p:spPr>
          <a:xfrm>
            <a:off x="145340" y="3357562"/>
            <a:ext cx="8929718" cy="1200329"/>
          </a:xfrm>
          <a:prstGeom prst="rect">
            <a:avLst/>
          </a:prstGeom>
        </p:spPr>
        <p:txBody>
          <a:bodyPr wrap="square">
            <a:spAutoFit/>
          </a:bodyPr>
          <a:lstStyle/>
          <a:p>
            <a:pPr marL="342900" indent="-342900" algn="l" rtl="0">
              <a:buFont typeface="Wingdings" panose="05000000000000000000" pitchFamily="2" charset="2"/>
              <a:buChar char="v"/>
            </a:pPr>
            <a:r>
              <a:rPr lang="en-NZ" sz="2400" b="1" dirty="0">
                <a:latin typeface="Times New Roman" pitchFamily="18" charset="0"/>
                <a:cs typeface="Times New Roman" pitchFamily="18" charset="0"/>
              </a:rPr>
              <a:t>Many  time one of these electrons gets close enough to the nucleus of a target atom to be diverted from its path and emits an x-ray photon that has some of its energy.</a:t>
            </a:r>
          </a:p>
        </p:txBody>
      </p:sp>
      <p:sp>
        <p:nvSpPr>
          <p:cNvPr id="10" name="مستطيل 9"/>
          <p:cNvSpPr/>
          <p:nvPr/>
        </p:nvSpPr>
        <p:spPr>
          <a:xfrm>
            <a:off x="147929" y="4557891"/>
            <a:ext cx="5002415" cy="1569660"/>
          </a:xfrm>
          <a:prstGeom prst="rect">
            <a:avLst/>
          </a:prstGeom>
        </p:spPr>
        <p:txBody>
          <a:bodyPr wrap="square">
            <a:spAutoFit/>
          </a:bodyPr>
          <a:lstStyle/>
          <a:p>
            <a:pPr marL="342900" indent="-342900" algn="l" rtl="0">
              <a:buFont typeface="Wingdings" panose="05000000000000000000" pitchFamily="2" charset="2"/>
              <a:buChar char="v"/>
            </a:pPr>
            <a:r>
              <a:rPr lang="en-NZ" sz="2400" b="1" dirty="0">
                <a:latin typeface="Times New Roman" pitchFamily="18" charset="0"/>
                <a:cs typeface="Times New Roman" pitchFamily="18" charset="0"/>
              </a:rPr>
              <a:t>As the electrons pass through the target atom they slow down, with a loss in kinetic energy.  This energy is emitted as x-rays. </a:t>
            </a:r>
            <a:endParaRPr lang="ar-IQ"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027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0755"/>
                                        </p:tgtEl>
                                        <p:attrNameLst>
                                          <p:attrName>style.visibility</p:attrName>
                                        </p:attrNameLst>
                                      </p:cBhvr>
                                      <p:to>
                                        <p:strVal val="visible"/>
                                      </p:to>
                                    </p:set>
                                    <p:animEffect transition="in" filter="circle(in)">
                                      <p:cBhvr>
                                        <p:cTn id="7" dur="2000"/>
                                        <p:tgtEl>
                                          <p:spTgt spid="3307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0757"/>
                                        </p:tgtEl>
                                        <p:attrNameLst>
                                          <p:attrName>style.visibility</p:attrName>
                                        </p:attrNameLst>
                                      </p:cBhvr>
                                      <p:to>
                                        <p:strVal val="visible"/>
                                      </p:to>
                                    </p:set>
                                    <p:animEffect transition="in" filter="circle(in)">
                                      <p:cBhvr>
                                        <p:cTn id="12" dur="2000"/>
                                        <p:tgtEl>
                                          <p:spTgt spid="33075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0756"/>
                                        </p:tgtEl>
                                        <p:attrNameLst>
                                          <p:attrName>style.visibility</p:attrName>
                                        </p:attrNameLst>
                                      </p:cBhvr>
                                      <p:to>
                                        <p:strVal val="visible"/>
                                      </p:to>
                                    </p:set>
                                    <p:animEffect transition="in" filter="circle(in)">
                                      <p:cBhvr>
                                        <p:cTn id="17" dur="2000"/>
                                        <p:tgtEl>
                                          <p:spTgt spid="33075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ppt_x"/>
                                          </p:val>
                                        </p:tav>
                                        <p:tav tm="100000">
                                          <p:val>
                                            <p:strVal val="#ppt_x"/>
                                          </p:val>
                                        </p:tav>
                                      </p:tavLst>
                                    </p:anim>
                                    <p:anim calcmode="lin" valueType="num">
                                      <p:cBhvr additive="base">
                                        <p:cTn id="2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p:bldP spid="330756" grpId="0"/>
      <p:bldP spid="330757"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332656"/>
            <a:ext cx="8784976" cy="461665"/>
          </a:xfrm>
          <a:prstGeom prst="rect">
            <a:avLst/>
          </a:prstGeom>
        </p:spPr>
        <p:txBody>
          <a:bodyPr wrap="square">
            <a:spAutoFit/>
          </a:bodyPr>
          <a:lstStyle/>
          <a:p>
            <a:pPr marL="342900" indent="-342900" algn="l" rtl="0">
              <a:buFont typeface="Wingdings" panose="05000000000000000000" pitchFamily="2" charset="2"/>
              <a:buChar char="v"/>
            </a:pPr>
            <a:r>
              <a:rPr lang="en-NZ" sz="2400" b="1" dirty="0">
                <a:latin typeface="Times New Roman" pitchFamily="18" charset="0"/>
                <a:cs typeface="Times New Roman" pitchFamily="18" charset="0"/>
              </a:rPr>
              <a:t>The process is known as </a:t>
            </a:r>
            <a:r>
              <a:rPr lang="en-NZ" sz="2400" b="1" i="1" dirty="0">
                <a:solidFill>
                  <a:srgbClr val="FF0000"/>
                </a:solidFill>
                <a:latin typeface="Times New Roman" pitchFamily="18" charset="0"/>
                <a:cs typeface="Times New Roman" pitchFamily="18" charset="0"/>
              </a:rPr>
              <a:t>bremsstrahlung</a:t>
            </a:r>
            <a:r>
              <a:rPr lang="en-NZ" sz="2400" b="1" dirty="0">
                <a:solidFill>
                  <a:srgbClr val="FF0000"/>
                </a:solidFill>
                <a:latin typeface="Times New Roman" pitchFamily="18" charset="0"/>
                <a:cs typeface="Times New Roman" pitchFamily="18" charset="0"/>
              </a:rPr>
              <a:t> or “braking energy”.</a:t>
            </a:r>
          </a:p>
        </p:txBody>
      </p:sp>
      <p:sp>
        <p:nvSpPr>
          <p:cNvPr id="5" name="مستطيل 4"/>
          <p:cNvSpPr/>
          <p:nvPr/>
        </p:nvSpPr>
        <p:spPr>
          <a:xfrm>
            <a:off x="0" y="908720"/>
            <a:ext cx="9144000" cy="830997"/>
          </a:xfrm>
          <a:prstGeom prst="rect">
            <a:avLst/>
          </a:prstGeom>
        </p:spPr>
        <p:txBody>
          <a:bodyPr wrap="square">
            <a:spAutoFit/>
          </a:bodyPr>
          <a:lstStyle/>
          <a:p>
            <a:pPr marL="342900" indent="-342900" algn="l" rtl="0">
              <a:buFont typeface="Wingdings" panose="05000000000000000000" pitchFamily="2" charset="2"/>
              <a:buChar char="v"/>
            </a:pPr>
            <a:r>
              <a:rPr lang="en-US" sz="2400" b="1" dirty="0">
                <a:latin typeface="Times New Roman" pitchFamily="18" charset="0"/>
                <a:cs typeface="Times New Roman" pitchFamily="18" charset="0"/>
              </a:rPr>
              <a:t>Approximately 80% of the population of X-rays within the X-ray beam consists of X-rays generated in this way.</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58439"/>
            <a:ext cx="6264697" cy="26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1"/>
          <p:cNvSpPr txBox="1">
            <a:spLocks noChangeArrowheads="1"/>
          </p:cNvSpPr>
          <p:nvPr/>
        </p:nvSpPr>
        <p:spPr bwMode="auto">
          <a:xfrm>
            <a:off x="215106" y="4293096"/>
            <a:ext cx="87137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algn="l" rtl="0" eaLnBrk="1" hangingPunct="1"/>
            <a:r>
              <a:rPr lang="en-US" sz="2400" dirty="0">
                <a:latin typeface="Times New Roman" pitchFamily="18" charset="0"/>
                <a:cs typeface="Times New Roman" pitchFamily="18" charset="0"/>
              </a:rPr>
              <a:t>The amount of </a:t>
            </a:r>
            <a:r>
              <a:rPr lang="en-NZ" sz="2400" i="1" dirty="0">
                <a:solidFill>
                  <a:srgbClr val="FF0000"/>
                </a:solidFill>
                <a:latin typeface="Times New Roman" pitchFamily="18" charset="0"/>
                <a:cs typeface="Times New Roman" pitchFamily="18" charset="0"/>
              </a:rPr>
              <a:t>bremsstrahlung</a:t>
            </a:r>
            <a:r>
              <a:rPr lang="en-US" sz="2400" dirty="0">
                <a:latin typeface="Times New Roman" pitchFamily="18" charset="0"/>
                <a:cs typeface="Times New Roman" pitchFamily="18" charset="0"/>
              </a:rPr>
              <a:t> produced for a given number of electron striking the anode depends upon two factors: </a:t>
            </a:r>
          </a:p>
          <a:p>
            <a:pPr algn="l" rtl="0" eaLnBrk="1" hangingPunct="1"/>
            <a:r>
              <a:rPr lang="en-US" sz="2400" dirty="0">
                <a:solidFill>
                  <a:srgbClr val="3333FF"/>
                </a:solidFill>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en-US" sz="2400" dirty="0">
                <a:solidFill>
                  <a:srgbClr val="3333FF"/>
                </a:solidFill>
                <a:latin typeface="Times New Roman" pitchFamily="18" charset="0"/>
                <a:cs typeface="Times New Roman" pitchFamily="18" charset="0"/>
              </a:rPr>
              <a:t>The  Z of target, the more protons in the nucleus, the greater the acceleration of electrons</a:t>
            </a:r>
          </a:p>
          <a:p>
            <a:pPr algn="l" rtl="0" eaLnBrk="1" hangingPunct="1"/>
            <a:r>
              <a:rPr lang="en-US" sz="2400" dirty="0">
                <a:solidFill>
                  <a:srgbClr val="3333FF"/>
                </a:solidFill>
                <a:latin typeface="Times New Roman" pitchFamily="18" charset="0"/>
                <a:cs typeface="Times New Roman" pitchFamily="18" charset="0"/>
              </a:rPr>
              <a:t>2- The kilovolt peak </a:t>
            </a:r>
            <a:r>
              <a:rPr lang="en-US" sz="2400" dirty="0" err="1">
                <a:latin typeface="Times New Roman" pitchFamily="18" charset="0"/>
                <a:cs typeface="Times New Roman" pitchFamily="18" charset="0"/>
              </a:rPr>
              <a:t>kVp</a:t>
            </a:r>
            <a:r>
              <a:rPr lang="en-US" sz="2400" dirty="0" err="1">
                <a:solidFill>
                  <a:srgbClr val="3333FF"/>
                </a:solidFill>
                <a:latin typeface="Times New Roman" pitchFamily="18" charset="0"/>
                <a:cs typeface="Times New Roman" pitchFamily="18" charset="0"/>
              </a:rPr>
              <a:t>,the</a:t>
            </a:r>
            <a:r>
              <a:rPr lang="en-US" sz="2400" dirty="0">
                <a:solidFill>
                  <a:srgbClr val="3333FF"/>
                </a:solidFill>
                <a:latin typeface="Times New Roman" pitchFamily="18" charset="0"/>
                <a:cs typeface="Times New Roman" pitchFamily="18" charset="0"/>
              </a:rPr>
              <a:t> faster the electrons, the more likely they will penetrate into the region of the nucleus</a:t>
            </a:r>
          </a:p>
        </p:txBody>
      </p:sp>
    </p:spTree>
    <p:extLst>
      <p:ext uri="{BB962C8B-B14F-4D97-AF65-F5344CB8AC3E}">
        <p14:creationId xmlns:p14="http://schemas.microsoft.com/office/powerpoint/2010/main" val="38862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583441"/>
            <a:ext cx="8215370" cy="461665"/>
          </a:xfrm>
          <a:prstGeom prst="rect">
            <a:avLst/>
          </a:prstGeom>
        </p:spPr>
        <p:txBody>
          <a:bodyPr wrap="square">
            <a:spAutoFit/>
          </a:bodyPr>
          <a:lstStyle/>
          <a:p>
            <a:pPr algn="l" rtl="0"/>
            <a:r>
              <a:rPr lang="en-US" sz="2400" b="1" dirty="0">
                <a:latin typeface="Times New Roman" pitchFamily="18" charset="0"/>
                <a:cs typeface="Times New Roman" pitchFamily="18" charset="0"/>
              </a:rPr>
              <a:t>The electrons transfer all their energy into photon energy</a:t>
            </a:r>
            <a:endParaRPr lang="ar-IQ" sz="2400" b="1" dirty="0"/>
          </a:p>
        </p:txBody>
      </p:sp>
      <mc:AlternateContent xmlns:mc="http://schemas.openxmlformats.org/markup-compatibility/2006" xmlns:a14="http://schemas.microsoft.com/office/drawing/2010/main">
        <mc:Choice Requires="a14">
          <p:sp>
            <p:nvSpPr>
              <p:cNvPr id="47106" name="Rectangle 2"/>
              <p:cNvSpPr>
                <a:spLocks noChangeArrowheads="1"/>
              </p:cNvSpPr>
              <p:nvPr/>
            </p:nvSpPr>
            <p:spPr bwMode="auto">
              <a:xfrm>
                <a:off x="0" y="4332059"/>
                <a:ext cx="7108331" cy="10493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eV=</a:t>
                </a:r>
                <a:r>
                  <a:rPr kumimoji="0" lang="en-US" sz="2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a:t>
                </a:r>
                <a:r>
                  <a:rPr kumimoji="0" lang="en-US" sz="2400" b="1"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a:t>
                </a:r>
                <a:r>
                  <a:rPr kumimoji="0" lang="en-US" sz="2400" b="1"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rPr>
                  <a:t>max</a:t>
                </a: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en-US" sz="24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 </a:t>
                </a:r>
                <a:r>
                  <a:rPr kumimoji="0" lang="el-GR"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λ</a:t>
                </a:r>
                <a:r>
                  <a:rPr kumimoji="0" lang="en-US" sz="24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SWL</a:t>
                </a: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a:t>
                </a:r>
                <a:r>
                  <a:rPr kumimoji="0" lang="en-US" sz="2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a:t>
                </a:r>
                <a:r>
                  <a:rPr kumimoji="0" lang="en-US" sz="2400" b="1"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max</a:t>
                </a: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hc</a:t>
                </a: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en-US" sz="2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eV</a:t>
                </a:r>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14:m>
                  <m:oMath xmlns:m="http://schemas.openxmlformats.org/officeDocument/2006/math">
                    <m:f>
                      <m:fPr>
                        <m:ctrlPr>
                          <a:rPr kumimoji="0" lang="en-US" sz="2400" b="1" i="1" u="none" strike="noStrike" cap="none" normalizeH="0" baseline="0" smtClean="0">
                            <a:ln>
                              <a:noFill/>
                            </a:ln>
                            <a:solidFill>
                              <a:schemeClr val="tx1"/>
                            </a:solidFill>
                            <a:effectLst/>
                            <a:latin typeface="Cambria Math" panose="02040503050406030204" pitchFamily="18" charset="0"/>
                            <a:cs typeface="Times New Roman" pitchFamily="18" charset="0"/>
                          </a:rPr>
                        </m:ctrlPr>
                      </m:fPr>
                      <m:num>
                        <m:r>
                          <a:rPr kumimoji="0" lang="en-US" sz="2400" b="1" i="1" u="none" strike="noStrike" cap="none" normalizeH="0" baseline="0" smtClean="0">
                            <a:ln>
                              <a:noFill/>
                            </a:ln>
                            <a:solidFill>
                              <a:schemeClr val="tx1"/>
                            </a:solidFill>
                            <a:effectLst/>
                            <a:latin typeface="Cambria Math"/>
                            <a:cs typeface="Times New Roman" pitchFamily="18" charset="0"/>
                          </a:rPr>
                          <m:t>𝟏𝟐</m:t>
                        </m:r>
                        <m:r>
                          <a:rPr kumimoji="0" lang="en-US" sz="2400" b="1" i="1" u="none" strike="noStrike" cap="none" normalizeH="0" baseline="0" smtClean="0">
                            <a:ln>
                              <a:noFill/>
                            </a:ln>
                            <a:solidFill>
                              <a:schemeClr val="tx1"/>
                            </a:solidFill>
                            <a:effectLst/>
                            <a:latin typeface="Cambria Math"/>
                            <a:cs typeface="Times New Roman" pitchFamily="18" charset="0"/>
                          </a:rPr>
                          <m:t>.</m:t>
                        </m:r>
                        <m:r>
                          <a:rPr kumimoji="0" lang="en-US" sz="2400" b="1" i="1" u="none" strike="noStrike" cap="none" normalizeH="0" baseline="0" smtClean="0">
                            <a:ln>
                              <a:noFill/>
                            </a:ln>
                            <a:solidFill>
                              <a:schemeClr val="tx1"/>
                            </a:solidFill>
                            <a:effectLst/>
                            <a:latin typeface="Cambria Math"/>
                            <a:cs typeface="Times New Roman" pitchFamily="18" charset="0"/>
                          </a:rPr>
                          <m:t>𝟑𝟗𝟖</m:t>
                        </m:r>
                        <m:r>
                          <a:rPr kumimoji="0" lang="en-US" sz="2400" b="1" i="1" u="none" strike="noStrike" cap="none" normalizeH="0" baseline="0" smtClean="0">
                            <a:ln>
                              <a:noFill/>
                            </a:ln>
                            <a:solidFill>
                              <a:schemeClr val="tx1"/>
                            </a:solidFill>
                            <a:effectLst/>
                            <a:latin typeface="Cambria Math"/>
                            <a:cs typeface="Times New Roman" pitchFamily="18" charset="0"/>
                          </a:rPr>
                          <m:t> ×</m:t>
                        </m:r>
                        <m:sSup>
                          <m:sSupPr>
                            <m:ctrlPr>
                              <a:rPr kumimoji="0" lang="en-US" sz="2400" b="1" i="1" u="none" strike="noStrike" cap="none" normalizeH="0" baseline="0" smtClean="0">
                                <a:ln>
                                  <a:noFill/>
                                </a:ln>
                                <a:solidFill>
                                  <a:schemeClr val="tx1"/>
                                </a:solidFill>
                                <a:effectLst/>
                                <a:latin typeface="Cambria Math" panose="02040503050406030204" pitchFamily="18" charset="0"/>
                                <a:ea typeface="Cambria Math"/>
                                <a:cs typeface="Times New Roman" pitchFamily="18" charset="0"/>
                              </a:rPr>
                            </m:ctrlPr>
                          </m:sSupPr>
                          <m:e>
                            <m:r>
                              <a:rPr kumimoji="0" lang="en-US" sz="2400" b="1" i="1" u="none" strike="noStrike" cap="none" normalizeH="0" baseline="0" smtClean="0">
                                <a:ln>
                                  <a:noFill/>
                                </a:ln>
                                <a:solidFill>
                                  <a:schemeClr val="tx1"/>
                                </a:solidFill>
                                <a:effectLst/>
                                <a:latin typeface="Cambria Math"/>
                                <a:ea typeface="Cambria Math"/>
                                <a:cs typeface="Times New Roman" pitchFamily="18" charset="0"/>
                              </a:rPr>
                              <m:t>𝟏𝟎</m:t>
                            </m:r>
                          </m:e>
                          <m:sup>
                            <m:r>
                              <a:rPr kumimoji="0" lang="en-US" sz="2400" b="1" i="1" u="none" strike="noStrike" cap="none" normalizeH="0" baseline="0" smtClean="0">
                                <a:ln>
                                  <a:noFill/>
                                </a:ln>
                                <a:solidFill>
                                  <a:schemeClr val="tx1"/>
                                </a:solidFill>
                                <a:effectLst/>
                                <a:latin typeface="Cambria Math"/>
                                <a:ea typeface="Cambria Math"/>
                                <a:cs typeface="Times New Roman" pitchFamily="18" charset="0"/>
                              </a:rPr>
                              <m:t>𝟑</m:t>
                            </m:r>
                          </m:sup>
                        </m:sSup>
                      </m:num>
                      <m:den>
                        <m:r>
                          <a:rPr kumimoji="0" lang="en-US" sz="2400" b="1" i="1" u="none" strike="noStrike" cap="none" normalizeH="0" baseline="0" smtClean="0">
                            <a:ln>
                              <a:noFill/>
                            </a:ln>
                            <a:solidFill>
                              <a:schemeClr val="tx1"/>
                            </a:solidFill>
                            <a:effectLst/>
                            <a:latin typeface="Cambria Math"/>
                            <a:cs typeface="Times New Roman" pitchFamily="18" charset="0"/>
                          </a:rPr>
                          <m:t>𝑽</m:t>
                        </m:r>
                      </m:den>
                    </m:f>
                  </m:oMath>
                </a14:m>
                <a:r>
                  <a:rPr kumimoji="0" lang="en-US"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47106" name="Rectangle 2"/>
              <p:cNvSpPr>
                <a:spLocks noRot="1" noChangeAspect="1" noMove="1" noResize="1" noEditPoints="1" noAdjustHandles="1" noChangeArrowheads="1" noChangeShapeType="1" noTextEdit="1"/>
              </p:cNvSpPr>
              <p:nvPr/>
            </p:nvSpPr>
            <p:spPr bwMode="auto">
              <a:xfrm>
                <a:off x="0" y="4332059"/>
                <a:ext cx="7108331" cy="1049390"/>
              </a:xfrm>
              <a:prstGeom prst="rect">
                <a:avLst/>
              </a:prstGeom>
              <a:blipFill rotWithShape="0">
                <a:blip r:embed="rId2"/>
                <a:stretch>
                  <a:fillRect t="-4651" b="-4651"/>
                </a:stretch>
              </a:blipFill>
              <a:ln w="9525">
                <a:noFill/>
                <a:miter lim="800000"/>
                <a:headEnd/>
                <a:tailEnd/>
              </a:ln>
              <a:effectLst/>
            </p:spPr>
            <p:txBody>
              <a:bodyPr/>
              <a:lstStyle/>
              <a:p>
                <a:r>
                  <a:rPr lang="ar-SA">
                    <a:noFill/>
                  </a:rPr>
                  <a:t> </a:t>
                </a:r>
              </a:p>
            </p:txBody>
          </p:sp>
        </mc:Fallback>
      </mc:AlternateContent>
      <p:sp>
        <p:nvSpPr>
          <p:cNvPr id="47107"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مستطيل 6"/>
          <p:cNvSpPr/>
          <p:nvPr/>
        </p:nvSpPr>
        <p:spPr>
          <a:xfrm>
            <a:off x="4414815" y="5861692"/>
            <a:ext cx="2477666" cy="579967"/>
          </a:xfrm>
          <a:prstGeom prst="rect">
            <a:avLst/>
          </a:prstGeom>
        </p:spPr>
        <p:txBody>
          <a:bodyPr wrap="none">
            <a:spAutoFit/>
          </a:bodyPr>
          <a:lstStyle/>
          <a:p>
            <a:pPr lvl="0" algn="ctr" rtl="0" eaLnBrk="0" hangingPunct="0">
              <a:lnSpc>
                <a:spcPct val="150000"/>
              </a:lnSpc>
            </a:pPr>
            <a:r>
              <a:rPr lang="el-GR" sz="2400" b="1" dirty="0">
                <a:latin typeface="Times New Roman" pitchFamily="18" charset="0"/>
                <a:ea typeface="Calibri" pitchFamily="34" charset="0"/>
                <a:cs typeface="Times New Roman" pitchFamily="18" charset="0"/>
              </a:rPr>
              <a:t>λ</a:t>
            </a:r>
            <a:r>
              <a:rPr lang="en-US" sz="2400" b="1" dirty="0">
                <a:latin typeface="Times New Roman" pitchFamily="18" charset="0"/>
                <a:ea typeface="Calibri" pitchFamily="34" charset="0"/>
                <a:cs typeface="Times New Roman" pitchFamily="18" charset="0"/>
              </a:rPr>
              <a:t> in Aº    V in volt</a:t>
            </a:r>
          </a:p>
        </p:txBody>
      </p:sp>
      <p:sp>
        <p:nvSpPr>
          <p:cNvPr id="3" name="Rectangle 2"/>
          <p:cNvSpPr/>
          <p:nvPr/>
        </p:nvSpPr>
        <p:spPr>
          <a:xfrm>
            <a:off x="160343" y="2716521"/>
            <a:ext cx="4411657" cy="579967"/>
          </a:xfrm>
          <a:prstGeom prst="rect">
            <a:avLst/>
          </a:prstGeom>
        </p:spPr>
        <p:txBody>
          <a:bodyPr wrap="none">
            <a:spAutoFit/>
          </a:bodyPr>
          <a:lstStyle/>
          <a:p>
            <a:pPr algn="l" rtl="0">
              <a:lnSpc>
                <a:spcPct val="150000"/>
              </a:lnSpc>
            </a:pPr>
            <a:r>
              <a:rPr lang="en-US" sz="2400" b="1" dirty="0">
                <a:solidFill>
                  <a:srgbClr val="FF0000"/>
                </a:solidFill>
                <a:latin typeface="Times New Roman" pitchFamily="18" charset="0"/>
                <a:cs typeface="Times New Roman" pitchFamily="18" charset="0"/>
              </a:rPr>
              <a:t>Short  wavelength limit (</a:t>
            </a:r>
            <a:r>
              <a:rPr lang="ar-IQ" sz="2400" b="1" dirty="0">
                <a:solidFill>
                  <a:srgbClr val="FF0000"/>
                </a:solidFill>
                <a:latin typeface="Times New Roman" pitchFamily="18" charset="0"/>
                <a:cs typeface="Times New Roman" pitchFamily="18" charset="0"/>
              </a:rPr>
              <a:t> )λ</a:t>
            </a:r>
            <a:r>
              <a:rPr lang="en-US" sz="2400" b="1" baseline="-25000" dirty="0">
                <a:solidFill>
                  <a:srgbClr val="FF0000"/>
                </a:solidFill>
                <a:latin typeface="Times New Roman" pitchFamily="18" charset="0"/>
                <a:cs typeface="Times New Roman" pitchFamily="18" charset="0"/>
              </a:rPr>
              <a:t>SWL </a:t>
            </a:r>
            <a:r>
              <a:rPr lang="en-US" sz="2400" b="1" dirty="0">
                <a:solidFill>
                  <a:srgbClr val="FF0000"/>
                </a:solidFill>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5" name="Rectangle 4"/>
              <p:cNvSpPr/>
              <p:nvPr/>
            </p:nvSpPr>
            <p:spPr>
              <a:xfrm>
                <a:off x="395536" y="5899234"/>
                <a:ext cx="2503762" cy="680058"/>
              </a:xfrm>
              <a:prstGeom prst="rect">
                <a:avLst/>
              </a:prstGeom>
            </p:spPr>
            <p:txBody>
              <a:bodyPr wrap="none">
                <a:spAutoFit/>
              </a:bodyPr>
              <a:lstStyle/>
              <a:p>
                <a:pPr algn="l" rtl="0"/>
                <a:r>
                  <a:rPr lang="el-GR" sz="2400" b="1" dirty="0">
                    <a:latin typeface="Times New Roman" pitchFamily="18" charset="0"/>
                    <a:ea typeface="Calibri" pitchFamily="34" charset="0"/>
                    <a:cs typeface="+mj-cs"/>
                  </a:rPr>
                  <a:t>λ</a:t>
                </a:r>
                <a:r>
                  <a:rPr lang="en-US" sz="2400" b="1" baseline="-30000" dirty="0">
                    <a:latin typeface="Times New Roman" pitchFamily="18" charset="0"/>
                    <a:ea typeface="Calibri" pitchFamily="34" charset="0"/>
                    <a:cs typeface="+mj-cs"/>
                  </a:rPr>
                  <a:t>SWL</a:t>
                </a:r>
                <a:r>
                  <a:rPr lang="en-US" sz="2400" b="1" dirty="0">
                    <a:latin typeface="Times New Roman" pitchFamily="18" charset="0"/>
                    <a:ea typeface="Calibri" pitchFamily="34" charset="0"/>
                    <a:cs typeface="+mj-cs"/>
                  </a:rPr>
                  <a:t>  =</a:t>
                </a:r>
                <a14:m>
                  <m:oMath xmlns:m="http://schemas.openxmlformats.org/officeDocument/2006/math">
                    <m:f>
                      <m:fPr>
                        <m:ctrlPr>
                          <a:rPr lang="en-US" sz="2400" b="1" i="1">
                            <a:latin typeface="Cambria Math" panose="02040503050406030204" pitchFamily="18" charset="0"/>
                            <a:cs typeface="+mj-cs"/>
                          </a:rPr>
                        </m:ctrlPr>
                      </m:fPr>
                      <m:num>
                        <m:r>
                          <a:rPr lang="en-US" sz="2400" b="1" i="1">
                            <a:latin typeface="Cambria Math"/>
                            <a:cs typeface="+mj-cs"/>
                          </a:rPr>
                          <m:t>𝟏𝟐</m:t>
                        </m:r>
                        <m:r>
                          <a:rPr lang="en-US" sz="2400" b="1" i="1">
                            <a:latin typeface="Cambria Math"/>
                            <a:cs typeface="+mj-cs"/>
                          </a:rPr>
                          <m:t>.</m:t>
                        </m:r>
                        <m:r>
                          <a:rPr lang="en-US" sz="2400" b="1" i="1">
                            <a:latin typeface="Cambria Math"/>
                            <a:cs typeface="+mj-cs"/>
                          </a:rPr>
                          <m:t>𝟑𝟗𝟖</m:t>
                        </m:r>
                        <m:r>
                          <a:rPr lang="en-US" sz="2400" b="1" i="1">
                            <a:latin typeface="Cambria Math"/>
                            <a:cs typeface="+mj-cs"/>
                          </a:rPr>
                          <m:t> ×</m:t>
                        </m:r>
                        <m:sSup>
                          <m:sSupPr>
                            <m:ctrlPr>
                              <a:rPr lang="en-US" sz="2400" b="1" i="1">
                                <a:latin typeface="Cambria Math" panose="02040503050406030204" pitchFamily="18" charset="0"/>
                                <a:ea typeface="Cambria Math"/>
                                <a:cs typeface="+mj-cs"/>
                              </a:rPr>
                            </m:ctrlPr>
                          </m:sSupPr>
                          <m:e>
                            <m:r>
                              <a:rPr lang="en-US" sz="2400" b="1" i="1">
                                <a:latin typeface="Cambria Math"/>
                                <a:ea typeface="Cambria Math"/>
                                <a:cs typeface="+mj-cs"/>
                              </a:rPr>
                              <m:t>𝟏𝟎</m:t>
                            </m:r>
                          </m:e>
                          <m:sup>
                            <m:r>
                              <a:rPr lang="en-US" sz="2400" b="1" i="1">
                                <a:latin typeface="Cambria Math"/>
                                <a:ea typeface="Cambria Math"/>
                                <a:cs typeface="+mj-cs"/>
                              </a:rPr>
                              <m:t>𝟑</m:t>
                            </m:r>
                          </m:sup>
                        </m:sSup>
                      </m:num>
                      <m:den>
                        <m:r>
                          <a:rPr lang="en-US" sz="2400" b="1" i="1">
                            <a:latin typeface="Cambria Math"/>
                            <a:cs typeface="+mj-cs"/>
                          </a:rPr>
                          <m:t>𝑽</m:t>
                        </m:r>
                      </m:den>
                    </m:f>
                  </m:oMath>
                </a14:m>
                <a:r>
                  <a:rPr lang="en-US" sz="2400" b="1" dirty="0">
                    <a:latin typeface="Times New Roman" pitchFamily="18" charset="0"/>
                    <a:ea typeface="Calibri" pitchFamily="34" charset="0"/>
                    <a:cs typeface="+mj-cs"/>
                  </a:rPr>
                  <a:t> </a:t>
                </a:r>
                <a:endParaRPr lang="ar-IQ" sz="2400" b="1" dirty="0">
                  <a:cs typeface="+mj-cs"/>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6" y="5899234"/>
                <a:ext cx="2503762" cy="680058"/>
              </a:xfrm>
              <a:prstGeom prst="rect">
                <a:avLst/>
              </a:prstGeom>
              <a:blipFill rotWithShape="0">
                <a:blip r:embed="rId3"/>
                <a:stretch>
                  <a:fillRect l="-3893" b="-8108"/>
                </a:stretch>
              </a:blipFill>
            </p:spPr>
            <p:txBody>
              <a:bodyPr/>
              <a:lstStyle/>
              <a:p>
                <a:r>
                  <a:rPr lang="ar-SA">
                    <a:noFill/>
                  </a:rPr>
                  <a:t> </a:t>
                </a:r>
              </a:p>
            </p:txBody>
          </p:sp>
        </mc:Fallback>
      </mc:AlternateContent>
      <p:sp>
        <p:nvSpPr>
          <p:cNvPr id="8" name="مستطيل 7"/>
          <p:cNvSpPr/>
          <p:nvPr/>
        </p:nvSpPr>
        <p:spPr>
          <a:xfrm>
            <a:off x="214282" y="188640"/>
            <a:ext cx="8643998" cy="461665"/>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Properties of the Continuous Spectrum bremsstrahlung</a:t>
            </a:r>
            <a:endParaRPr lang="ar-IQ" sz="2400" b="1" dirty="0">
              <a:solidFill>
                <a:srgbClr val="FF0000"/>
              </a:solidFill>
              <a:latin typeface="Times New Roman" pitchFamily="18" charset="0"/>
              <a:cs typeface="Times New Roman" pitchFamily="18" charset="0"/>
            </a:endParaRPr>
          </a:p>
        </p:txBody>
      </p:sp>
      <p:sp>
        <p:nvSpPr>
          <p:cNvPr id="9" name="مستطيل 8"/>
          <p:cNvSpPr/>
          <p:nvPr/>
        </p:nvSpPr>
        <p:spPr>
          <a:xfrm>
            <a:off x="395536" y="784444"/>
            <a:ext cx="7572428" cy="461665"/>
          </a:xfrm>
          <a:prstGeom prst="rect">
            <a:avLst/>
          </a:prstGeom>
        </p:spPr>
        <p:txBody>
          <a:bodyPr wrap="square">
            <a:spAutoFit/>
          </a:bodyPr>
          <a:lstStyle/>
          <a:p>
            <a:pPr algn="l" rtl="0"/>
            <a:r>
              <a:rPr lang="en-US" sz="2400" b="1" dirty="0">
                <a:latin typeface="Times New Roman" pitchFamily="18" charset="0"/>
                <a:cs typeface="Times New Roman" pitchFamily="18" charset="0"/>
              </a:rPr>
              <a:t>Smooth, monotonic function of intensity </a:t>
            </a:r>
            <a:r>
              <a:rPr lang="en-US" sz="2400" b="1" dirty="0" err="1">
                <a:latin typeface="Times New Roman" pitchFamily="18" charset="0"/>
                <a:cs typeface="Times New Roman" pitchFamily="18" charset="0"/>
              </a:rPr>
              <a:t>vs</a:t>
            </a:r>
            <a:r>
              <a:rPr lang="en-US" sz="2400" b="1" dirty="0">
                <a:latin typeface="Times New Roman" pitchFamily="18" charset="0"/>
                <a:cs typeface="Times New Roman" pitchFamily="18" charset="0"/>
              </a:rPr>
              <a:t> wavelength.</a:t>
            </a:r>
            <a:endParaRPr lang="ar-IQ"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مستطيل 9"/>
              <p:cNvSpPr/>
              <p:nvPr/>
            </p:nvSpPr>
            <p:spPr>
              <a:xfrm>
                <a:off x="349118" y="1381713"/>
                <a:ext cx="8687377" cy="830997"/>
              </a:xfrm>
              <a:prstGeom prst="rect">
                <a:avLst/>
              </a:prstGeom>
            </p:spPr>
            <p:txBody>
              <a:bodyPr wrap="square">
                <a:spAutoFit/>
              </a:bodyPr>
              <a:lstStyle/>
              <a:p>
                <a:pPr algn="l" rtl="0"/>
                <a:r>
                  <a:rPr lang="en-US" sz="2400" b="1" dirty="0">
                    <a:latin typeface="Times New Roman" pitchFamily="18" charset="0"/>
                    <a:cs typeface="Times New Roman" pitchFamily="18" charset="0"/>
                  </a:rPr>
                  <a:t>The intensity is zero up to a certain wavelength –Short  wavelength limit  (</a:t>
                </a:r>
                <a14:m>
                  <m:oMath xmlns:m="http://schemas.openxmlformats.org/officeDocument/2006/math">
                    <m:sSub>
                      <m:sSubPr>
                        <m:ctrlPr>
                          <a:rPr lang="en-US" sz="2400" b="1" i="1" dirty="0" smtClean="0">
                            <a:latin typeface="Cambria Math" panose="02040503050406030204" pitchFamily="18" charset="0"/>
                            <a:cs typeface="Times New Roman" pitchFamily="18" charset="0"/>
                          </a:rPr>
                        </m:ctrlPr>
                      </m:sSubPr>
                      <m:e>
                        <m:r>
                          <m:rPr>
                            <m:nor/>
                          </m:rPr>
                          <a:rPr lang="el-GR" sz="2400" b="1" dirty="0">
                            <a:latin typeface="Times New Roman" pitchFamily="18" charset="0"/>
                            <a:cs typeface="Times New Roman" pitchFamily="18" charset="0"/>
                          </a:rPr>
                          <m:t>λ</m:t>
                        </m:r>
                      </m:e>
                      <m:sub>
                        <m:r>
                          <a:rPr lang="en-US" sz="2400" b="1" i="1" dirty="0">
                            <a:latin typeface="Cambria Math"/>
                            <a:cs typeface="Times New Roman" pitchFamily="18" charset="0"/>
                          </a:rPr>
                          <m:t>𝑺𝑾𝑳</m:t>
                        </m:r>
                        <m:r>
                          <m:rPr>
                            <m:nor/>
                          </m:rPr>
                          <a:rPr lang="en-US" sz="2400" b="1" dirty="0">
                            <a:latin typeface="Times New Roman" pitchFamily="18" charset="0"/>
                            <a:cs typeface="Times New Roman" pitchFamily="18" charset="0"/>
                          </a:rPr>
                          <m:t> </m:t>
                        </m:r>
                      </m:sub>
                    </m:sSub>
                  </m:oMath>
                </a14:m>
                <a:r>
                  <a:rPr lang="en-US" sz="2400" b="1" dirty="0">
                    <a:latin typeface="Times New Roman" pitchFamily="18" charset="0"/>
                    <a:cs typeface="Times New Roman" pitchFamily="18" charset="0"/>
                  </a:rPr>
                  <a:t> )</a:t>
                </a:r>
              </a:p>
            </p:txBody>
          </p:sp>
        </mc:Choice>
        <mc:Fallback xmlns="">
          <p:sp>
            <p:nvSpPr>
              <p:cNvPr id="10" name="مستطيل 9"/>
              <p:cNvSpPr>
                <a:spLocks noRot="1" noChangeAspect="1" noMove="1" noResize="1" noEditPoints="1" noAdjustHandles="1" noChangeArrowheads="1" noChangeShapeType="1" noTextEdit="1"/>
              </p:cNvSpPr>
              <p:nvPr/>
            </p:nvSpPr>
            <p:spPr>
              <a:xfrm>
                <a:off x="349118" y="1381713"/>
                <a:ext cx="8687377" cy="830997"/>
              </a:xfrm>
              <a:prstGeom prst="rect">
                <a:avLst/>
              </a:prstGeom>
              <a:blipFill rotWithShape="0">
                <a:blip r:embed="rId4"/>
                <a:stretch>
                  <a:fillRect l="-1053" t="-5882" b="-16176"/>
                </a:stretch>
              </a:blipFill>
            </p:spPr>
            <p:txBody>
              <a:bodyPr/>
              <a:lstStyle/>
              <a:p>
                <a:r>
                  <a:rPr lang="ar-SA">
                    <a:noFill/>
                  </a:rPr>
                  <a:t> </a:t>
                </a:r>
              </a:p>
            </p:txBody>
          </p:sp>
        </mc:Fallback>
      </mc:AlternateContent>
    </p:spTree>
    <p:extLst>
      <p:ext uri="{BB962C8B-B14F-4D97-AF65-F5344CB8AC3E}">
        <p14:creationId xmlns:p14="http://schemas.microsoft.com/office/powerpoint/2010/main" val="393154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943" y="404664"/>
            <a:ext cx="8827553" cy="1569660"/>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Radiation dosimetry </a:t>
            </a:r>
            <a:r>
              <a:rPr lang="en-US" sz="2400" b="1" dirty="0">
                <a:latin typeface="Times New Roman" panose="02020603050405020304" pitchFamily="18" charset="0"/>
                <a:cs typeface="Times New Roman" panose="02020603050405020304" pitchFamily="18" charset="0"/>
              </a:rPr>
              <a:t>is the quantitative description of the effect of radiation on living tissue</a:t>
            </a:r>
            <a:r>
              <a:rPr lang="ar-IQ"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The absorbed dose </a:t>
            </a:r>
            <a:r>
              <a:rPr lang="en-US" sz="2400" b="1" dirty="0">
                <a:latin typeface="Times New Roman" panose="02020603050405020304" pitchFamily="18" charset="0"/>
                <a:cs typeface="Times New Roman" panose="02020603050405020304" pitchFamily="18" charset="0"/>
              </a:rPr>
              <a:t>of radiation is the energy delivered to the tissue per unit mass</a:t>
            </a:r>
            <a:r>
              <a:rPr lang="ar-IQ"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3" name="مستطيل 2"/>
          <p:cNvSpPr/>
          <p:nvPr/>
        </p:nvSpPr>
        <p:spPr>
          <a:xfrm>
            <a:off x="189579" y="1989044"/>
            <a:ext cx="8712968" cy="2308324"/>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Used of Absorbed dose</a:t>
            </a:r>
          </a:p>
          <a:p>
            <a:pPr algn="l" rtl="0"/>
            <a:r>
              <a:rPr lang="en-US" sz="2400" b="1" dirty="0">
                <a:latin typeface="Times New Roman" panose="02020603050405020304" pitchFamily="18" charset="0"/>
                <a:cs typeface="Times New Roman" panose="02020603050405020304" pitchFamily="18" charset="0"/>
              </a:rPr>
              <a:t>1.The calculation of dose uptake in living tissue in both radiation protection (reduction of harmful effects), and radiology (potential beneficial effects for example in cancer treatment).</a:t>
            </a:r>
          </a:p>
          <a:p>
            <a:pPr algn="l" rtl="0"/>
            <a:r>
              <a:rPr lang="en-US" sz="2400" b="1" dirty="0">
                <a:latin typeface="Times New Roman" panose="02020603050405020304" pitchFamily="18" charset="0"/>
                <a:cs typeface="Times New Roman" panose="02020603050405020304" pitchFamily="18" charset="0"/>
              </a:rPr>
              <a:t>2.It is also used to directly compare the effect of radiation on inanimate matter.</a:t>
            </a:r>
          </a:p>
        </p:txBody>
      </p:sp>
      <p:sp>
        <p:nvSpPr>
          <p:cNvPr id="4" name="مستطيل 3"/>
          <p:cNvSpPr/>
          <p:nvPr/>
        </p:nvSpPr>
        <p:spPr>
          <a:xfrm>
            <a:off x="122604" y="4581128"/>
            <a:ext cx="8846917"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biological effect of the absorbed dose in tissue cells depends on </a:t>
            </a:r>
            <a:r>
              <a:rPr lang="en-US" sz="2400" b="1" dirty="0">
                <a:solidFill>
                  <a:srgbClr val="FF0000"/>
                </a:solidFill>
                <a:latin typeface="Times New Roman" panose="02020603050405020304" pitchFamily="18" charset="0"/>
                <a:cs typeface="Times New Roman" panose="02020603050405020304" pitchFamily="18" charset="0"/>
              </a:rPr>
              <a:t>the type of radiation</a:t>
            </a:r>
            <a:r>
              <a:rPr lang="ar-IQ"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a:t>
            </a:r>
            <a:endParaRPr lang="ar-IQ"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64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357166"/>
            <a:ext cx="8143932"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The total x-ray energy emitted per second depends on: </a:t>
            </a:r>
          </a:p>
          <a:p>
            <a:pPr marL="457200" indent="-457200" algn="l" rtl="0">
              <a:buFont typeface="Arial" pitchFamily="34" charset="0"/>
              <a:buChar char="•"/>
            </a:pPr>
            <a:r>
              <a:rPr lang="en-US" sz="2400" b="1" dirty="0">
                <a:solidFill>
                  <a:srgbClr val="FF0000"/>
                </a:solidFill>
                <a:latin typeface="Times New Roman" pitchFamily="18" charset="0"/>
                <a:cs typeface="Times New Roman" pitchFamily="18" charset="0"/>
              </a:rPr>
              <a:t>The  atomic  number  Z of the target material and </a:t>
            </a:r>
          </a:p>
          <a:p>
            <a:pPr marL="457200" indent="-457200" algn="l" rtl="0">
              <a:buFont typeface="Arial" pitchFamily="34" charset="0"/>
              <a:buChar char="•"/>
            </a:pPr>
            <a:r>
              <a:rPr lang="en-US" sz="2400" b="1" dirty="0">
                <a:solidFill>
                  <a:srgbClr val="FF0000"/>
                </a:solidFill>
                <a:latin typeface="Times New Roman" pitchFamily="18" charset="0"/>
                <a:cs typeface="Times New Roman" pitchFamily="18" charset="0"/>
              </a:rPr>
              <a:t>The  x-ray tube current</a:t>
            </a:r>
            <a:r>
              <a:rPr lang="en-US" sz="2400" b="1" dirty="0">
                <a:latin typeface="Times New Roman" pitchFamily="18" charset="0"/>
                <a:cs typeface="Times New Roman" pitchFamily="18" charset="0"/>
              </a:rPr>
              <a:t>. </a:t>
            </a:r>
          </a:p>
          <a:p>
            <a:pPr algn="l" rtl="0"/>
            <a:r>
              <a:rPr lang="en-US" sz="2400" b="1" dirty="0">
                <a:latin typeface="Times New Roman" pitchFamily="18" charset="0"/>
                <a:cs typeface="Times New Roman" pitchFamily="18" charset="0"/>
              </a:rPr>
              <a:t>This  total </a:t>
            </a:r>
            <a:r>
              <a:rPr lang="en-US" sz="2400" b="1" dirty="0">
                <a:solidFill>
                  <a:srgbClr val="FF0000"/>
                </a:solidFill>
                <a:latin typeface="Times New Roman" pitchFamily="18" charset="0"/>
                <a:cs typeface="Times New Roman" pitchFamily="18" charset="0"/>
              </a:rPr>
              <a:t>x-ray intensity </a:t>
            </a:r>
            <a:r>
              <a:rPr lang="en-US" sz="2400" b="1" dirty="0">
                <a:latin typeface="Times New Roman" pitchFamily="18" charset="0"/>
                <a:cs typeface="Times New Roman" pitchFamily="18" charset="0"/>
              </a:rPr>
              <a:t>is given by</a:t>
            </a:r>
          </a:p>
        </p:txBody>
      </p:sp>
      <p:sp>
        <p:nvSpPr>
          <p:cNvPr id="49153" name="Rectangle 1"/>
          <p:cNvSpPr>
            <a:spLocks noChangeArrowheads="1"/>
          </p:cNvSpPr>
          <p:nvPr/>
        </p:nvSpPr>
        <p:spPr bwMode="auto">
          <a:xfrm>
            <a:off x="3147743" y="1941546"/>
            <a:ext cx="258077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I</a:t>
            </a:r>
            <a:r>
              <a:rPr kumimoji="0" lang="en-US" sz="3200" b="1"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total</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A </a:t>
            </a:r>
            <a:r>
              <a:rPr kumimoji="0" lang="en-US"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iZV</a:t>
            </a:r>
            <a:r>
              <a:rPr kumimoji="0" lang="en-US" sz="3200" b="1"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m</a:t>
            </a: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مستطيل 3"/>
          <p:cNvSpPr/>
          <p:nvPr/>
        </p:nvSpPr>
        <p:spPr>
          <a:xfrm>
            <a:off x="467147" y="2708920"/>
            <a:ext cx="7572428"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A– proportionality constant</a:t>
            </a:r>
          </a:p>
          <a:p>
            <a:pPr algn="l" rtl="0"/>
            <a:r>
              <a:rPr lang="en-US" sz="2400" b="1" dirty="0" err="1">
                <a:latin typeface="Times New Roman" pitchFamily="18" charset="0"/>
                <a:cs typeface="Times New Roman" pitchFamily="18" charset="0"/>
              </a:rPr>
              <a:t>i</a:t>
            </a:r>
            <a:r>
              <a:rPr lang="en-US" sz="2400" b="1" dirty="0">
                <a:latin typeface="Times New Roman" pitchFamily="18" charset="0"/>
                <a:cs typeface="Times New Roman" pitchFamily="18" charset="0"/>
              </a:rPr>
              <a:t>– tube current (measure of the number of electrons per second striking the target)</a:t>
            </a:r>
          </a:p>
          <a:p>
            <a:pPr algn="l" rtl="0"/>
            <a:r>
              <a:rPr lang="en-US" sz="2400" b="1" dirty="0">
                <a:latin typeface="Times New Roman" pitchFamily="18" charset="0"/>
                <a:cs typeface="Times New Roman" pitchFamily="18" charset="0"/>
              </a:rPr>
              <a:t>m– constant  </a:t>
            </a:r>
            <a:r>
              <a:rPr lang="ar-IQ" sz="2400" b="1" dirty="0" err="1">
                <a:latin typeface="Times New Roman" pitchFamily="18" charset="0"/>
                <a:cs typeface="Times New Roman" pitchFamily="18" charset="0"/>
              </a:rPr>
              <a:t>~</a:t>
            </a:r>
            <a:r>
              <a:rPr lang="en-US" sz="2400" b="1" dirty="0">
                <a:latin typeface="Times New Roman" pitchFamily="18" charset="0"/>
                <a:cs typeface="Times New Roman" pitchFamily="18" charset="0"/>
              </a:rPr>
              <a:t>2</a:t>
            </a:r>
          </a:p>
        </p:txBody>
      </p:sp>
      <p:pic>
        <p:nvPicPr>
          <p:cNvPr id="5" name="Picture 2" descr="F:\Question bank\X-RAY\xray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4005064"/>
            <a:ext cx="5339783" cy="25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55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501122" cy="579967"/>
          </a:xfrm>
          <a:prstGeom prst="rect">
            <a:avLst/>
          </a:prstGeom>
        </p:spPr>
        <p:txBody>
          <a:bodyPr wrap="square">
            <a:spAutoFit/>
          </a:bodyPr>
          <a:lstStyle/>
          <a:p>
            <a:pPr algn="l" rtl="0">
              <a:lnSpc>
                <a:spcPct val="150000"/>
              </a:lnSpc>
            </a:pPr>
            <a:r>
              <a:rPr lang="en-US" sz="2400" b="1" dirty="0">
                <a:solidFill>
                  <a:srgbClr val="3333FF"/>
                </a:solidFill>
                <a:latin typeface="Times New Roman" pitchFamily="18" charset="0"/>
                <a:cs typeface="Times New Roman" pitchFamily="18" charset="0"/>
              </a:rPr>
              <a:t>2. Characteristic X-ray generation</a:t>
            </a:r>
          </a:p>
        </p:txBody>
      </p:sp>
      <p:pic>
        <p:nvPicPr>
          <p:cNvPr id="3" name="Picture 2"/>
          <p:cNvPicPr>
            <a:picLocks noChangeAspect="1" noChangeArrowheads="1"/>
          </p:cNvPicPr>
          <p:nvPr/>
        </p:nvPicPr>
        <p:blipFill>
          <a:blip r:embed="rId2"/>
          <a:srcRect/>
          <a:stretch>
            <a:fillRect/>
          </a:stretch>
        </p:blipFill>
        <p:spPr bwMode="auto">
          <a:xfrm>
            <a:off x="676275" y="3068960"/>
            <a:ext cx="7791450" cy="3528392"/>
          </a:xfrm>
          <a:prstGeom prst="rect">
            <a:avLst/>
          </a:prstGeom>
          <a:noFill/>
          <a:ln w="9525">
            <a:noFill/>
            <a:miter lim="800000"/>
            <a:headEnd/>
            <a:tailEnd/>
          </a:ln>
          <a:effectLst/>
        </p:spPr>
      </p:pic>
      <p:sp>
        <p:nvSpPr>
          <p:cNvPr id="4" name="مستطيل 3"/>
          <p:cNvSpPr/>
          <p:nvPr/>
        </p:nvSpPr>
        <p:spPr>
          <a:xfrm>
            <a:off x="222463" y="805994"/>
            <a:ext cx="8501122" cy="579967"/>
          </a:xfrm>
          <a:prstGeom prst="rect">
            <a:avLst/>
          </a:prstGeom>
        </p:spPr>
        <p:txBody>
          <a:bodyPr wrap="square">
            <a:spAutoFit/>
          </a:bodyPr>
          <a:lstStyle/>
          <a:p>
            <a:pPr algn="l" rtl="0">
              <a:lnSpc>
                <a:spcPct val="150000"/>
              </a:lnSpc>
            </a:pPr>
            <a:r>
              <a:rPr lang="en-US" sz="2400" b="1" dirty="0">
                <a:solidFill>
                  <a:srgbClr val="3333FF"/>
                </a:solidFill>
                <a:latin typeface="Times New Roman" pitchFamily="18" charset="0"/>
                <a:cs typeface="Times New Roman" pitchFamily="18" charset="0"/>
              </a:rPr>
              <a:t>Characteristic X-ray generation</a:t>
            </a:r>
          </a:p>
        </p:txBody>
      </p:sp>
      <p:sp>
        <p:nvSpPr>
          <p:cNvPr id="5" name="مستطيل 4"/>
          <p:cNvSpPr/>
          <p:nvPr/>
        </p:nvSpPr>
        <p:spPr>
          <a:xfrm>
            <a:off x="214282" y="1357298"/>
            <a:ext cx="8572560"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When a high energy electron (1) collides with an inner shell electron (2) both are ejected from the tungsten atom leaving a 'hole' in the inner layer. This is filled by an outer shell electron (3) with a loss of energy emitted as an X-ray photon (4). </a:t>
            </a:r>
          </a:p>
        </p:txBody>
      </p:sp>
    </p:spTree>
    <p:extLst>
      <p:ext uri="{BB962C8B-B14F-4D97-AF65-F5344CB8AC3E}">
        <p14:creationId xmlns:p14="http://schemas.microsoft.com/office/powerpoint/2010/main" val="3270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188640"/>
            <a:ext cx="8786842" cy="1938992"/>
          </a:xfrm>
          <a:prstGeom prst="rect">
            <a:avLst/>
          </a:prstGeom>
        </p:spPr>
        <p:txBody>
          <a:bodyPr wrap="square">
            <a:spAutoFit/>
          </a:bodyPr>
          <a:lstStyle/>
          <a:p>
            <a:pPr marL="342900" indent="-342900" algn="l" rtl="0">
              <a:buFont typeface="Wingdings" panose="05000000000000000000" pitchFamily="2" charset="2"/>
              <a:buChar char="v"/>
            </a:pPr>
            <a:r>
              <a:rPr lang="en-US" sz="2400" b="1" dirty="0">
                <a:latin typeface="Times New Roman" pitchFamily="18" charset="0"/>
                <a:cs typeface="Times New Roman" pitchFamily="18" charset="0"/>
              </a:rPr>
              <a:t>When another electron fails immediately from the upper energy level such as M or L shell to fill the vacancy, it will give energy in the form of electromagnetic waves (photons) if these in the range of X –ray energy it will show as an X –ray and it is called the characteristic X –ray</a:t>
            </a:r>
            <a:endParaRPr lang="ar-IQ" sz="2400" b="1" dirty="0"/>
          </a:p>
        </p:txBody>
      </p:sp>
      <p:sp>
        <p:nvSpPr>
          <p:cNvPr id="4" name="مستطيل 2"/>
          <p:cNvSpPr>
            <a:spLocks noChangeArrowheads="1"/>
          </p:cNvSpPr>
          <p:nvPr/>
        </p:nvSpPr>
        <p:spPr bwMode="auto">
          <a:xfrm>
            <a:off x="0" y="2137547"/>
            <a:ext cx="89663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rtl="0">
              <a:buFont typeface="Wingdings" panose="05000000000000000000" pitchFamily="2" charset="2"/>
              <a:buChar char="v"/>
            </a:pPr>
            <a:r>
              <a:rPr lang="en-US" sz="2400" b="1" dirty="0">
                <a:latin typeface="Times New Roman" pitchFamily="18" charset="0"/>
                <a:cs typeface="Times New Roman" pitchFamily="18" charset="0"/>
              </a:rPr>
              <a:t>If the electrons falls from L shell to k shell it will emit  Kα characteristic X-ray </a:t>
            </a:r>
          </a:p>
          <a:p>
            <a:pPr marL="457200" indent="-457200" algn="l" rtl="0">
              <a:buFont typeface="Wingdings" panose="05000000000000000000" pitchFamily="2" charset="2"/>
              <a:buChar char="v"/>
            </a:pPr>
            <a:r>
              <a:rPr lang="en-US" sz="2400" b="1" dirty="0">
                <a:latin typeface="Times New Roman" pitchFamily="18" charset="0"/>
                <a:cs typeface="Times New Roman" pitchFamily="18" charset="0"/>
              </a:rPr>
              <a:t>and if it fall from M level to K it will be Kβ characteristic X-ray.</a:t>
            </a:r>
          </a:p>
        </p:txBody>
      </p:sp>
      <p:sp>
        <p:nvSpPr>
          <p:cNvPr id="5" name="مستطيل 4"/>
          <p:cNvSpPr/>
          <p:nvPr/>
        </p:nvSpPr>
        <p:spPr>
          <a:xfrm>
            <a:off x="0" y="3500438"/>
            <a:ext cx="8858280" cy="1200329"/>
          </a:xfrm>
          <a:prstGeom prst="rect">
            <a:avLst/>
          </a:prstGeom>
        </p:spPr>
        <p:txBody>
          <a:bodyPr wrap="square">
            <a:spAutoFit/>
          </a:bodyPr>
          <a:lstStyle/>
          <a:p>
            <a:pPr marL="457200" indent="-457200" algn="l" rtl="0">
              <a:buFont typeface="Wingdings" panose="05000000000000000000" pitchFamily="2" charset="2"/>
              <a:buChar char="v"/>
            </a:pPr>
            <a:r>
              <a:rPr lang="en-US" sz="2400" b="1" dirty="0">
                <a:latin typeface="Times New Roman" pitchFamily="18" charset="0"/>
                <a:cs typeface="Times New Roman" pitchFamily="18" charset="0"/>
              </a:rPr>
              <a:t>It is called  characteristic  because it is characteristic of  the target element in the energy of  the photon produced, which can be seen as lines in the X- ray spectrum.</a:t>
            </a:r>
            <a:endParaRPr lang="ar-IQ" sz="2400" b="1" dirty="0"/>
          </a:p>
        </p:txBody>
      </p:sp>
      <p:sp>
        <p:nvSpPr>
          <p:cNvPr id="2" name="مستطيل 1"/>
          <p:cNvSpPr/>
          <p:nvPr/>
        </p:nvSpPr>
        <p:spPr>
          <a:xfrm>
            <a:off x="450729" y="4896562"/>
            <a:ext cx="8064896" cy="461665"/>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ea typeface="Times New Roman" panose="02020603050405020304" pitchFamily="18" charset="0"/>
              </a:rPr>
              <a:t>The Characteristic X-ray Used in mammography</a:t>
            </a:r>
            <a:endParaRPr lang="ar-SA" sz="2400" dirty="0">
              <a:solidFill>
                <a:srgbClr val="FF0000"/>
              </a:solidFill>
            </a:endParaRPr>
          </a:p>
        </p:txBody>
      </p:sp>
    </p:spTree>
    <p:extLst>
      <p:ext uri="{BB962C8B-B14F-4D97-AF65-F5344CB8AC3E}">
        <p14:creationId xmlns:p14="http://schemas.microsoft.com/office/powerpoint/2010/main" val="28295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4074" t="4938" r="22223" b="11111"/>
          <a:stretch>
            <a:fillRect/>
          </a:stretch>
        </p:blipFill>
        <p:spPr bwMode="auto">
          <a:xfrm>
            <a:off x="4291924" y="1584088"/>
            <a:ext cx="4810125" cy="2319536"/>
          </a:xfrm>
          <a:prstGeom prst="rect">
            <a:avLst/>
          </a:prstGeom>
          <a:noFill/>
          <a:ln w="9525">
            <a:noFill/>
            <a:miter lim="800000"/>
            <a:headEnd/>
            <a:tailEnd/>
          </a:ln>
        </p:spPr>
      </p:pic>
      <p:sp>
        <p:nvSpPr>
          <p:cNvPr id="4" name="Rectangle 3"/>
          <p:cNvSpPr txBox="1">
            <a:spLocks noChangeArrowheads="1"/>
          </p:cNvSpPr>
          <p:nvPr/>
        </p:nvSpPr>
        <p:spPr>
          <a:xfrm>
            <a:off x="285720" y="0"/>
            <a:ext cx="8229600" cy="54868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Interactions of X-rays with matter</a:t>
            </a:r>
          </a:p>
        </p:txBody>
      </p:sp>
      <p:sp>
        <p:nvSpPr>
          <p:cNvPr id="2" name="مستطيل 1"/>
          <p:cNvSpPr/>
          <p:nvPr/>
        </p:nvSpPr>
        <p:spPr>
          <a:xfrm>
            <a:off x="308728" y="548680"/>
            <a:ext cx="8004372" cy="914930"/>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Interaction in the body begins at the atomic level, Atoms, Molecules, Cells, Tissues, Organ structures</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p:sp>
        <p:nvSpPr>
          <p:cNvPr id="12" name="مستطيل 11"/>
          <p:cNvSpPr/>
          <p:nvPr/>
        </p:nvSpPr>
        <p:spPr>
          <a:xfrm>
            <a:off x="179512" y="4077072"/>
            <a:ext cx="8004372" cy="914930"/>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Photons entering the human body will either: penetrate,</a:t>
            </a:r>
            <a:r>
              <a:rPr lang="en-US" sz="2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a:latin typeface="Times New Roman" panose="02020603050405020304" pitchFamily="18" charset="0"/>
                <a:ea typeface="Times New Roman" panose="02020603050405020304" pitchFamily="18" charset="0"/>
                <a:cs typeface="Arial" panose="020B0604020202020204" pitchFamily="34" charset="0"/>
              </a:rPr>
              <a:t>absorbed, produce scattered radiation</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5795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8715436" cy="742511"/>
          </a:xfrm>
          <a:prstGeom prst="rect">
            <a:avLst/>
          </a:prstGeom>
        </p:spPr>
        <p:txBody>
          <a:bodyPr wrap="square">
            <a:spAutoFit/>
          </a:bodyPr>
          <a:lstStyle/>
          <a:p>
            <a:pPr algn="l" rtl="0">
              <a:lnSpc>
                <a:spcPct val="150000"/>
              </a:lnSpc>
            </a:pPr>
            <a:r>
              <a:rPr lang="en-US" sz="3200" dirty="0">
                <a:latin typeface="Times New Roman" pitchFamily="18" charset="0"/>
                <a:cs typeface="Times New Roman" pitchFamily="18" charset="0"/>
              </a:rPr>
              <a:t>Photons Entering the Human Body Will Either: </a:t>
            </a:r>
          </a:p>
        </p:txBody>
      </p:sp>
      <p:pic>
        <p:nvPicPr>
          <p:cNvPr id="1028" name="Picture 4"/>
          <p:cNvPicPr>
            <a:picLocks noChangeAspect="1" noChangeArrowheads="1"/>
          </p:cNvPicPr>
          <p:nvPr/>
        </p:nvPicPr>
        <p:blipFill>
          <a:blip r:embed="rId2"/>
          <a:srcRect/>
          <a:stretch>
            <a:fillRect/>
          </a:stretch>
        </p:blipFill>
        <p:spPr bwMode="auto">
          <a:xfrm>
            <a:off x="0" y="785794"/>
            <a:ext cx="9144000" cy="5857897"/>
          </a:xfrm>
          <a:prstGeom prst="rect">
            <a:avLst/>
          </a:prstGeom>
          <a:noFill/>
          <a:ln w="9525">
            <a:noFill/>
            <a:miter lim="800000"/>
            <a:headEnd/>
            <a:tailEnd/>
          </a:ln>
          <a:effectLst/>
        </p:spPr>
      </p:pic>
      <p:sp>
        <p:nvSpPr>
          <p:cNvPr id="6" name="مستطيل 5"/>
          <p:cNvSpPr/>
          <p:nvPr/>
        </p:nvSpPr>
        <p:spPr>
          <a:xfrm>
            <a:off x="5500694" y="2500306"/>
            <a:ext cx="1518364" cy="523220"/>
          </a:xfrm>
          <a:prstGeom prst="rect">
            <a:avLst/>
          </a:prstGeom>
        </p:spPr>
        <p:txBody>
          <a:bodyPr wrap="none">
            <a:spAutoFit/>
          </a:bodyPr>
          <a:lstStyle/>
          <a:p>
            <a:r>
              <a:rPr lang="en-US" sz="2800" dirty="0">
                <a:latin typeface="Times New Roman" pitchFamily="18" charset="0"/>
                <a:cs typeface="Times New Roman" pitchFamily="18" charset="0"/>
              </a:rPr>
              <a:t>Penetrate</a:t>
            </a:r>
            <a:endParaRPr lang="ar-IQ" sz="2800" dirty="0"/>
          </a:p>
        </p:txBody>
      </p:sp>
      <p:sp>
        <p:nvSpPr>
          <p:cNvPr id="7" name="مستطيل 6"/>
          <p:cNvSpPr/>
          <p:nvPr/>
        </p:nvSpPr>
        <p:spPr>
          <a:xfrm>
            <a:off x="428596" y="3571876"/>
            <a:ext cx="1650837" cy="523220"/>
          </a:xfrm>
          <a:prstGeom prst="rect">
            <a:avLst/>
          </a:prstGeom>
        </p:spPr>
        <p:txBody>
          <a:bodyPr wrap="none">
            <a:spAutoFit/>
          </a:bodyPr>
          <a:lstStyle/>
          <a:p>
            <a:r>
              <a:rPr lang="en-US" sz="2800" dirty="0">
                <a:latin typeface="Times New Roman" pitchFamily="18" charset="0"/>
                <a:cs typeface="Times New Roman" pitchFamily="18" charset="0"/>
              </a:rPr>
              <a:t> Absorbed</a:t>
            </a:r>
            <a:endParaRPr lang="ar-IQ" sz="2800" dirty="0"/>
          </a:p>
        </p:txBody>
      </p:sp>
      <p:sp>
        <p:nvSpPr>
          <p:cNvPr id="8" name="مستطيل 7"/>
          <p:cNvSpPr/>
          <p:nvPr/>
        </p:nvSpPr>
        <p:spPr>
          <a:xfrm>
            <a:off x="4643438" y="4929198"/>
            <a:ext cx="4267515" cy="523220"/>
          </a:xfrm>
          <a:prstGeom prst="rect">
            <a:avLst/>
          </a:prstGeom>
        </p:spPr>
        <p:txBody>
          <a:bodyPr wrap="none">
            <a:spAutoFit/>
          </a:bodyPr>
          <a:lstStyle/>
          <a:p>
            <a:r>
              <a:rPr lang="en-US" sz="2800" dirty="0">
                <a:latin typeface="Times New Roman" pitchFamily="18" charset="0"/>
                <a:cs typeface="Times New Roman" pitchFamily="18" charset="0"/>
              </a:rPr>
              <a:t>Produce Scattered Radiation</a:t>
            </a:r>
            <a:endParaRPr lang="ar-IQ" sz="2800" dirty="0"/>
          </a:p>
        </p:txBody>
      </p:sp>
    </p:spTree>
    <p:extLst>
      <p:ext uri="{BB962C8B-B14F-4D97-AF65-F5344CB8AC3E}">
        <p14:creationId xmlns:p14="http://schemas.microsoft.com/office/powerpoint/2010/main" val="206755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214282" y="95003"/>
            <a:ext cx="8229600" cy="800578"/>
          </a:xfrm>
        </p:spPr>
        <p:txBody>
          <a:bodyPr>
            <a:normAutofit/>
          </a:bodyPr>
          <a:lstStyle/>
          <a:p>
            <a:pPr algn="l" rtl="0" eaLnBrk="1" hangingPunct="1"/>
            <a:r>
              <a:rPr lang="en-US" sz="2400" b="1" dirty="0">
                <a:solidFill>
                  <a:srgbClr val="FF0000"/>
                </a:solidFill>
                <a:latin typeface="Times New Roman" pitchFamily="18" charset="0"/>
                <a:cs typeface="Times New Roman" pitchFamily="18" charset="0"/>
              </a:rPr>
              <a:t>Interactions of X-rays with matter</a:t>
            </a:r>
          </a:p>
        </p:txBody>
      </p:sp>
      <p:sp>
        <p:nvSpPr>
          <p:cNvPr id="11268" name="Rectangle 4"/>
          <p:cNvSpPr>
            <a:spLocks noGrp="1" noChangeArrowheads="1"/>
          </p:cNvSpPr>
          <p:nvPr>
            <p:ph type="body" sz="half" idx="4294967295"/>
          </p:nvPr>
        </p:nvSpPr>
        <p:spPr>
          <a:xfrm>
            <a:off x="199723" y="1870443"/>
            <a:ext cx="8715436" cy="939524"/>
          </a:xfrm>
        </p:spPr>
        <p:txBody>
          <a:bodyPr>
            <a:noAutofit/>
          </a:bodyPr>
          <a:lstStyle/>
          <a:p>
            <a:pPr algn="l" rtl="0" eaLnBrk="1" hangingPunct="1">
              <a:buNone/>
            </a:pPr>
            <a:r>
              <a:rPr lang="en-US" sz="2400" b="1" dirty="0">
                <a:solidFill>
                  <a:srgbClr val="0070C0"/>
                </a:solidFill>
                <a:latin typeface="Times New Roman" pitchFamily="18" charset="0"/>
                <a:cs typeface="Times New Roman" pitchFamily="18" charset="0"/>
              </a:rPr>
              <a:t>Complete absorption; </a:t>
            </a:r>
            <a:r>
              <a:rPr lang="en-US" sz="2400" b="1" dirty="0">
                <a:latin typeface="Times New Roman" pitchFamily="18" charset="0"/>
                <a:cs typeface="Times New Roman" pitchFamily="18" charset="0"/>
              </a:rPr>
              <a:t>X-ray energy is completely absorbed by the tissue. No imaging information results. </a:t>
            </a:r>
          </a:p>
          <a:p>
            <a:pPr algn="l" rtl="0" eaLnBrk="1" hangingPunct="1">
              <a:buNone/>
            </a:pPr>
            <a:endParaRPr lang="en-US" sz="2400" b="1" dirty="0">
              <a:latin typeface="Times New Roman" pitchFamily="18" charset="0"/>
              <a:cs typeface="Times New Roman" pitchFamily="18" charset="0"/>
            </a:endParaRPr>
          </a:p>
        </p:txBody>
      </p:sp>
      <p:sp>
        <p:nvSpPr>
          <p:cNvPr id="6" name="مستطيل 5"/>
          <p:cNvSpPr/>
          <p:nvPr/>
        </p:nvSpPr>
        <p:spPr>
          <a:xfrm>
            <a:off x="214282" y="901209"/>
            <a:ext cx="8786874" cy="830997"/>
          </a:xfrm>
          <a:prstGeom prst="rect">
            <a:avLst/>
          </a:prstGeom>
        </p:spPr>
        <p:txBody>
          <a:bodyPr wrap="square">
            <a:spAutoFit/>
          </a:bodyPr>
          <a:lstStyle/>
          <a:p>
            <a:pPr algn="l" rtl="0"/>
            <a:r>
              <a:rPr lang="en-US" sz="2400" b="1" dirty="0">
                <a:solidFill>
                  <a:srgbClr val="0070C0"/>
                </a:solidFill>
                <a:latin typeface="Times New Roman" pitchFamily="18" charset="0"/>
                <a:cs typeface="Times New Roman" pitchFamily="18" charset="0"/>
              </a:rPr>
              <a:t>Penetrate (No interaction); </a:t>
            </a:r>
            <a:r>
              <a:rPr lang="en-US" sz="2400" b="1" dirty="0">
                <a:latin typeface="Times New Roman" pitchFamily="18" charset="0"/>
                <a:cs typeface="Times New Roman" pitchFamily="18" charset="0"/>
              </a:rPr>
              <a:t>X-ray passes completely through tissue and into the image recording device</a:t>
            </a:r>
            <a:endParaRPr lang="ar-IQ" sz="2400" b="1" dirty="0">
              <a:latin typeface="Times New Roman" pitchFamily="18" charset="0"/>
              <a:cs typeface="Times New Roman" pitchFamily="18" charset="0"/>
            </a:endParaRPr>
          </a:p>
        </p:txBody>
      </p:sp>
      <p:sp>
        <p:nvSpPr>
          <p:cNvPr id="5" name="مستطيل 4"/>
          <p:cNvSpPr/>
          <p:nvPr/>
        </p:nvSpPr>
        <p:spPr>
          <a:xfrm>
            <a:off x="214282" y="2750586"/>
            <a:ext cx="8748464" cy="2795958"/>
          </a:xfrm>
          <a:prstGeom prst="rect">
            <a:avLst/>
          </a:prstGeom>
        </p:spPr>
        <p:txBody>
          <a:bodyPr wrap="square">
            <a:spAutoFit/>
          </a:bodyPr>
          <a:lstStyle/>
          <a:p>
            <a:pPr algn="l" rtl="0">
              <a:lnSpc>
                <a:spcPct val="150000"/>
              </a:lnSpc>
            </a:pPr>
            <a:r>
              <a:rPr lang="en-US" sz="2400" b="1" dirty="0">
                <a:solidFill>
                  <a:srgbClr val="0070C0"/>
                </a:solidFill>
                <a:latin typeface="Times New Roman" pitchFamily="18" charset="0"/>
                <a:cs typeface="Times New Roman" pitchFamily="18" charset="0"/>
              </a:rPr>
              <a:t>Partial absorption with scatter; </a:t>
            </a:r>
            <a:r>
              <a:rPr lang="en-US" sz="2400" b="1" dirty="0">
                <a:latin typeface="Times New Roman" pitchFamily="18" charset="0"/>
                <a:cs typeface="Times New Roman" pitchFamily="18" charset="0"/>
              </a:rPr>
              <a:t>Scattering involves a partial transfer of energy to tissue, with the resulting scattered X-ray having less energy and a different trajectory.</a:t>
            </a:r>
          </a:p>
          <a:p>
            <a:pPr algn="l" rtl="0">
              <a:lnSpc>
                <a:spcPct val="150000"/>
              </a:lnSpc>
            </a:pPr>
            <a:r>
              <a:rPr lang="en-US" sz="2400" b="1" dirty="0">
                <a:latin typeface="Times New Roman" pitchFamily="18" charset="0"/>
                <a:cs typeface="Times New Roman" pitchFamily="18" charset="0"/>
              </a:rPr>
              <a:t> Scattered radiation tends to degrade image quality and is the primary source of radiation exposure to operator and staff. </a:t>
            </a:r>
          </a:p>
        </p:txBody>
      </p:sp>
    </p:spTree>
    <p:extLst>
      <p:ext uri="{BB962C8B-B14F-4D97-AF65-F5344CB8AC3E}">
        <p14:creationId xmlns:p14="http://schemas.microsoft.com/office/powerpoint/2010/main" val="420992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ربع نص 1"/>
          <p:cNvSpPr txBox="1">
            <a:spLocks noChangeArrowheads="1"/>
          </p:cNvSpPr>
          <p:nvPr/>
        </p:nvSpPr>
        <p:spPr bwMode="auto">
          <a:xfrm>
            <a:off x="857224" y="357166"/>
            <a:ext cx="6593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eaLnBrk="1" hangingPunct="1"/>
            <a:r>
              <a:rPr lang="en-US" sz="3600" dirty="0">
                <a:solidFill>
                  <a:srgbClr val="FF0000"/>
                </a:solidFill>
                <a:latin typeface="Times New Roman" pitchFamily="18" charset="0"/>
                <a:cs typeface="Times New Roman" pitchFamily="18" charset="0"/>
              </a:rPr>
              <a:t>HOW X-RAY ARE ABSORBED</a:t>
            </a:r>
          </a:p>
        </p:txBody>
      </p:sp>
      <p:sp>
        <p:nvSpPr>
          <p:cNvPr id="4" name="مستطيل 3"/>
          <p:cNvSpPr/>
          <p:nvPr/>
        </p:nvSpPr>
        <p:spPr>
          <a:xfrm>
            <a:off x="357158" y="1142984"/>
            <a:ext cx="8786842" cy="1481175"/>
          </a:xfrm>
          <a:prstGeom prst="rect">
            <a:avLst/>
          </a:prstGeom>
        </p:spPr>
        <p:txBody>
          <a:bodyPr wrap="square">
            <a:spAutoFit/>
          </a:bodyPr>
          <a:lstStyle/>
          <a:p>
            <a:pPr algn="l" rtl="0">
              <a:lnSpc>
                <a:spcPct val="150000"/>
              </a:lnSpc>
            </a:pP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X-ray are not absorbed equally well by all materials, </a:t>
            </a:r>
          </a:p>
        </p:txBody>
      </p:sp>
      <p:sp>
        <p:nvSpPr>
          <p:cNvPr id="2" name="Rectangle 1"/>
          <p:cNvSpPr/>
          <p:nvPr/>
        </p:nvSpPr>
        <p:spPr>
          <a:xfrm>
            <a:off x="179512" y="2996952"/>
            <a:ext cx="8784976" cy="3539430"/>
          </a:xfrm>
          <a:prstGeom prst="rect">
            <a:avLst/>
          </a:prstGeom>
        </p:spPr>
        <p:txBody>
          <a:bodyPr wrap="square">
            <a:spAutoFit/>
          </a:bodyPr>
          <a:lstStyle/>
          <a:p>
            <a:pPr algn="l" rtl="0"/>
            <a:r>
              <a:rPr lang="en-US" sz="3200" b="1" dirty="0">
                <a:latin typeface="Times New Roman" panose="02020603050405020304" pitchFamily="18" charset="0"/>
                <a:cs typeface="Times New Roman" panose="02020603050405020304" pitchFamily="18" charset="0"/>
              </a:rPr>
              <a:t>Heavy elements such </a:t>
            </a:r>
            <a:r>
              <a:rPr lang="en-US" sz="3200" b="1" dirty="0">
                <a:solidFill>
                  <a:srgbClr val="FF0000"/>
                </a:solidFill>
                <a:latin typeface="Times New Roman" panose="02020603050405020304" pitchFamily="18" charset="0"/>
                <a:cs typeface="Times New Roman" panose="02020603050405020304" pitchFamily="18" charset="0"/>
              </a:rPr>
              <a:t>as calcium (bone)(high atomic no. Z) </a:t>
            </a:r>
            <a:r>
              <a:rPr lang="en-US" sz="3200" b="1" dirty="0">
                <a:latin typeface="Times New Roman" panose="02020603050405020304" pitchFamily="18" charset="0"/>
                <a:cs typeface="Times New Roman" panose="02020603050405020304" pitchFamily="18" charset="0"/>
              </a:rPr>
              <a:t>are better absorbers (stand out clearly )than </a:t>
            </a:r>
            <a:r>
              <a:rPr lang="en-US" sz="3200" b="1" dirty="0">
                <a:solidFill>
                  <a:srgbClr val="FF0000"/>
                </a:solidFill>
                <a:latin typeface="Times New Roman" panose="02020603050405020304" pitchFamily="18" charset="0"/>
                <a:cs typeface="Times New Roman" panose="02020603050405020304" pitchFamily="18" charset="0"/>
              </a:rPr>
              <a:t>light elements such as carbon, oxygen, hydrogen, air (fat, muscle, tumor</a:t>
            </a:r>
            <a:r>
              <a:rPr lang="en-US" sz="3200" b="1" dirty="0">
                <a:latin typeface="Times New Roman" panose="02020603050405020304" pitchFamily="18" charset="0"/>
                <a:cs typeface="Times New Roman" panose="02020603050405020304" pitchFamily="18" charset="0"/>
              </a:rPr>
              <a:t>) are poor absorbers(all absorb about equally well and are thus difficult to distinguish from each other on an x-ray image)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70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09" y="620688"/>
            <a:ext cx="8640960" cy="4524315"/>
          </a:xfrm>
          <a:prstGeom prst="rect">
            <a:avLst/>
          </a:prstGeom>
        </p:spPr>
        <p:txBody>
          <a:bodyPr wrap="square">
            <a:spAutoFit/>
          </a:bodyPr>
          <a:lstStyle/>
          <a:p>
            <a:pPr lvl="0" algn="l" rtl="0">
              <a:lnSpc>
                <a:spcPct val="150000"/>
              </a:lnSpc>
            </a:pPr>
            <a:r>
              <a:rPr lang="en-US" sz="3200" b="1" dirty="0">
                <a:latin typeface="Times New Roman" panose="02020603050405020304" pitchFamily="18" charset="0"/>
                <a:cs typeface="Times New Roman" panose="02020603050405020304" pitchFamily="18" charset="0"/>
              </a:rPr>
              <a:t>Image formation is dependent on the phenomenon of </a:t>
            </a:r>
            <a:r>
              <a:rPr lang="en-US" sz="3200" b="1" dirty="0">
                <a:solidFill>
                  <a:srgbClr val="FF0000"/>
                </a:solidFill>
                <a:latin typeface="Times New Roman" panose="02020603050405020304" pitchFamily="18" charset="0"/>
                <a:cs typeface="Times New Roman" panose="02020603050405020304" pitchFamily="18" charset="0"/>
              </a:rPr>
              <a:t>differential absorption</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457200" lvl="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Some of the x-rays are absorbed by the tissues such as bone. Other x-rays pass through the tissues and produce the diagnostic image on the film.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2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50" y="188640"/>
            <a:ext cx="8424936" cy="4435830"/>
          </a:xfrm>
          <a:prstGeom prst="rect">
            <a:avLst/>
          </a:prstGeom>
        </p:spPr>
        <p:txBody>
          <a:bodyPr wrap="square">
            <a:spAutoFit/>
          </a:bodyPr>
          <a:lstStyle/>
          <a:p>
            <a:pPr lvl="0" algn="l" rtl="0">
              <a:lnSpc>
                <a:spcPct val="150000"/>
              </a:lnSpc>
            </a:pPr>
            <a:r>
              <a:rPr lang="en-US" sz="3200" b="1" dirty="0">
                <a:latin typeface="Times New Roman" panose="02020603050405020304" pitchFamily="18" charset="0"/>
                <a:cs typeface="Times New Roman" panose="02020603050405020304" pitchFamily="18" charset="0"/>
              </a:rPr>
              <a:t>Other x-rays pass into the tissues and are deflected or scattered in the tissues and may exit onto the film.</a:t>
            </a:r>
            <a:endParaRPr lang="en-US" sz="3200" dirty="0">
              <a:latin typeface="Times New Roman" panose="02020603050405020304" pitchFamily="18" charset="0"/>
              <a:cs typeface="Times New Roman" panose="02020603050405020304" pitchFamily="18" charset="0"/>
            </a:endParaRPr>
          </a:p>
          <a:p>
            <a:pPr lvl="0" algn="l" rtl="0">
              <a:lnSpc>
                <a:spcPct val="150000"/>
              </a:lnSpc>
            </a:pPr>
            <a:r>
              <a:rPr lang="en-US" sz="3200" b="1" dirty="0">
                <a:latin typeface="Times New Roman" panose="02020603050405020304" pitchFamily="18" charset="0"/>
                <a:cs typeface="Times New Roman" panose="02020603050405020304" pitchFamily="18" charset="0"/>
              </a:rPr>
              <a:t>When x-rays penetrate tissue, they are not homogeneously absorbed; some tissues absorb x-rays more efficiently than others. </a:t>
            </a:r>
            <a:endParaRPr lang="en-US" sz="3200" dirty="0">
              <a:latin typeface="Times New Roman" panose="02020603050405020304" pitchFamily="18" charset="0"/>
              <a:cs typeface="Times New Roman" panose="02020603050405020304" pitchFamily="18" charset="0"/>
            </a:endParaRPr>
          </a:p>
        </p:txBody>
      </p:sp>
      <p:pic>
        <p:nvPicPr>
          <p:cNvPr id="3" name="Picture 2" descr="https://encrypted-tbn3.gstatic.com/images?q=tbn:ANd9GcQnwFGC3oa0K6khA5Aa6X5BcZdC41zucrmuaTWxlRQpuberHQOi"/>
          <p:cNvPicPr>
            <a:picLocks noChangeAspect="1" noChangeArrowheads="1"/>
          </p:cNvPicPr>
          <p:nvPr/>
        </p:nvPicPr>
        <p:blipFill>
          <a:blip r:embed="rId2"/>
          <a:srcRect l="34351"/>
          <a:stretch>
            <a:fillRect/>
          </a:stretch>
        </p:blipFill>
        <p:spPr bwMode="auto">
          <a:xfrm>
            <a:off x="1785918" y="4624470"/>
            <a:ext cx="6215106" cy="2049499"/>
          </a:xfrm>
          <a:prstGeom prst="rect">
            <a:avLst/>
          </a:prstGeom>
          <a:noFill/>
        </p:spPr>
      </p:pic>
    </p:spTree>
    <p:extLst>
      <p:ext uri="{BB962C8B-B14F-4D97-AF65-F5344CB8AC3E}">
        <p14:creationId xmlns:p14="http://schemas.microsoft.com/office/powerpoint/2010/main" val="139077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48680"/>
            <a:ext cx="8064896" cy="5509200"/>
          </a:xfrm>
          <a:prstGeom prst="rect">
            <a:avLst/>
          </a:prstGeom>
        </p:spPr>
        <p:txBody>
          <a:bodyPr wrap="square">
            <a:spAutoFit/>
          </a:bodyPr>
          <a:lstStyle/>
          <a:p>
            <a:pPr marL="457200" lvl="0" indent="-457200" algn="l" rtl="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If x-ray absorption were uniform, the resulting radiographic image would be grey or white. </a:t>
            </a:r>
            <a:endParaRPr lang="en-US" sz="3200" dirty="0">
              <a:latin typeface="Times New Roman" panose="02020603050405020304" pitchFamily="18" charset="0"/>
              <a:cs typeface="Times New Roman" panose="02020603050405020304" pitchFamily="18" charset="0"/>
            </a:endParaRPr>
          </a:p>
          <a:p>
            <a:pPr marL="457200" lvl="0" indent="-457200" algn="l" rtl="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The term </a:t>
            </a:r>
            <a:r>
              <a:rPr lang="en-US" sz="3200" b="1" dirty="0">
                <a:solidFill>
                  <a:srgbClr val="FF0000"/>
                </a:solidFill>
                <a:latin typeface="Times New Roman" panose="02020603050405020304" pitchFamily="18" charset="0"/>
                <a:cs typeface="Times New Roman" panose="02020603050405020304" pitchFamily="18" charset="0"/>
              </a:rPr>
              <a:t>tissue density </a:t>
            </a:r>
            <a:r>
              <a:rPr lang="en-US" sz="3200" b="1" dirty="0">
                <a:latin typeface="Times New Roman" panose="02020603050405020304" pitchFamily="18" charset="0"/>
                <a:cs typeface="Times New Roman" panose="02020603050405020304" pitchFamily="18" charset="0"/>
              </a:rPr>
              <a:t>is used to describe the degree to which a patient or object absorbs incident x-rays. </a:t>
            </a:r>
          </a:p>
          <a:p>
            <a:pPr marL="457200" lvl="0" indent="-457200" algn="l" rtl="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In the accompanying radiograph the bone tissue is denser than the adjacent soft tissue. </a:t>
            </a:r>
          </a:p>
          <a:p>
            <a:pPr marL="457200" lvl="0" indent="-457200" algn="l" rtl="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Penetration of the x-ray beam is dependent on </a:t>
            </a:r>
            <a:r>
              <a:rPr lang="en-US" sz="3200" b="1" dirty="0">
                <a:solidFill>
                  <a:srgbClr val="FF0000"/>
                </a:solidFill>
                <a:latin typeface="Times New Roman" panose="02020603050405020304" pitchFamily="18" charset="0"/>
                <a:cs typeface="Times New Roman" panose="02020603050405020304" pitchFamily="18" charset="0"/>
              </a:rPr>
              <a:t>tissue density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4784"/>
            <a:ext cx="8352928" cy="4524315"/>
          </a:xfrm>
          <a:prstGeom prst="rect">
            <a:avLst/>
          </a:prstGeom>
        </p:spPr>
        <p:txBody>
          <a:bodyPr wrap="square">
            <a:spAutoFit/>
          </a:bodyPr>
          <a:lstStyle/>
          <a:p>
            <a:pPr algn="l" rtl="0">
              <a:lnSpc>
                <a:spcPct val="150000"/>
              </a:lnSpc>
            </a:pPr>
            <a:r>
              <a:rPr lang="en-US" sz="2400" b="1" dirty="0">
                <a:latin typeface="Times New Roman" panose="02020603050405020304" pitchFamily="18" charset="0"/>
                <a:cs typeface="Times New Roman" panose="02020603050405020304" pitchFamily="18" charset="0"/>
              </a:rPr>
              <a:t> other unit </a:t>
            </a:r>
          </a:p>
          <a:p>
            <a:pPr algn="l" rtl="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The rad</a:t>
            </a:r>
            <a:r>
              <a:rPr lang="ar-IQ" sz="2400" b="1"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anose="02020603050405020304" pitchFamily="18" charset="0"/>
                <a:cs typeface="Times New Roman" panose="02020603050405020304" pitchFamily="18" charset="0"/>
              </a:rPr>
              <a:t>1Gy</a:t>
            </a:r>
            <a:r>
              <a:rPr lang="ar-IQ" sz="2400" b="1"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100 rad</a:t>
            </a:r>
            <a:r>
              <a:rPr lang="ar-IQ"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anose="02020603050405020304" pitchFamily="18" charset="0"/>
                <a:cs typeface="Times New Roman" panose="02020603050405020304" pitchFamily="18" charset="0"/>
              </a:rPr>
              <a:t>  The  units </a:t>
            </a:r>
            <a:r>
              <a:rPr lang="en-US" sz="2400" b="1" i="1" dirty="0">
                <a:latin typeface="Times New Roman" panose="02020603050405020304" pitchFamily="18" charset="0"/>
                <a:cs typeface="Times New Roman" panose="02020603050405020304" pitchFamily="18" charset="0"/>
              </a:rPr>
              <a:t>Sievert (</a:t>
            </a:r>
            <a:r>
              <a:rPr lang="en-US" sz="2400" b="1" i="1" dirty="0" err="1">
                <a:latin typeface="Times New Roman" panose="02020603050405020304" pitchFamily="18" charset="0"/>
                <a:cs typeface="Times New Roman" panose="02020603050405020304" pitchFamily="18" charset="0"/>
              </a:rPr>
              <a:t>Sv</a:t>
            </a:r>
            <a:r>
              <a:rPr lang="ar-IQ" sz="2400" b="1" i="1" dirty="0">
                <a:latin typeface="Times New Roman" panose="02020603050405020304" pitchFamily="18" charset="0"/>
                <a:cs typeface="Times New Roman" panose="02020603050405020304" pitchFamily="18" charset="0"/>
              </a:rPr>
              <a:t> </a:t>
            </a:r>
            <a:r>
              <a:rPr lang="ar-IQ"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and </a:t>
            </a:r>
            <a:r>
              <a:rPr lang="en-US" sz="2400" b="1" i="1" dirty="0">
                <a:latin typeface="Times New Roman" panose="02020603050405020304" pitchFamily="18" charset="0"/>
                <a:cs typeface="Times New Roman" panose="02020603050405020304" pitchFamily="18" charset="0"/>
              </a:rPr>
              <a:t>rem: (</a:t>
            </a:r>
            <a:r>
              <a:rPr lang="en-US" sz="2400" b="1" i="1" dirty="0" err="1">
                <a:latin typeface="Times New Roman" panose="02020603050405020304" pitchFamily="18" charset="0"/>
                <a:cs typeface="Times New Roman" panose="02020603050405020304" pitchFamily="18" charset="0"/>
              </a:rPr>
              <a:t>röntgen</a:t>
            </a:r>
            <a:r>
              <a:rPr lang="en-US" sz="2400" b="1" i="1" dirty="0">
                <a:latin typeface="Times New Roman" panose="02020603050405020304" pitchFamily="18" charset="0"/>
                <a:cs typeface="Times New Roman" panose="02020603050405020304" pitchFamily="18" charset="0"/>
              </a:rPr>
              <a:t> equivalent man</a:t>
            </a:r>
            <a:r>
              <a:rPr lang="ar-IQ"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lnSpc>
                <a:spcPct val="150000"/>
              </a:lnSpc>
            </a:pPr>
            <a:r>
              <a:rPr lang="en-US" sz="2400" b="1" dirty="0" err="1">
                <a:latin typeface="Times New Roman" panose="02020603050405020304" pitchFamily="18" charset="0"/>
                <a:cs typeface="Times New Roman" panose="02020603050405020304" pitchFamily="18" charset="0"/>
              </a:rPr>
              <a:t>D</a:t>
            </a:r>
            <a:r>
              <a:rPr lang="en-US" sz="2400" b="1" baseline="-25000" dirty="0" err="1">
                <a:latin typeface="Times New Roman" panose="02020603050405020304" pitchFamily="18" charset="0"/>
                <a:cs typeface="Times New Roman" panose="02020603050405020304" pitchFamily="18" charset="0"/>
              </a:rPr>
              <a:t>equiv</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Sv</a:t>
            </a:r>
            <a:r>
              <a:rPr lang="en-US" sz="2400" b="1" dirty="0">
                <a:latin typeface="Times New Roman" panose="02020603050405020304" pitchFamily="18" charset="0"/>
                <a:cs typeface="Times New Roman" panose="02020603050405020304" pitchFamily="18" charset="0"/>
              </a:rPr>
              <a:t>) = RBE x D</a:t>
            </a:r>
            <a:r>
              <a:rPr lang="en-US" sz="2400" b="1" baseline="-25000" dirty="0">
                <a:latin typeface="Times New Roman" panose="02020603050405020304" pitchFamily="18" charset="0"/>
                <a:cs typeface="Times New Roman" panose="02020603050405020304" pitchFamily="18" charset="0"/>
              </a:rPr>
              <a:t>abs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Gy</a:t>
            </a:r>
            <a:r>
              <a:rPr lang="ar-IQ"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t>
            </a:r>
            <a:r>
              <a:rPr lang="en-US" sz="2400" b="1" baseline="-25000" dirty="0" err="1">
                <a:latin typeface="Times New Roman" panose="02020603050405020304" pitchFamily="18" charset="0"/>
                <a:cs typeface="Times New Roman" panose="02020603050405020304" pitchFamily="18" charset="0"/>
              </a:rPr>
              <a:t>equiv</a:t>
            </a:r>
            <a:r>
              <a:rPr lang="ar-IQ"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rem)  </a:t>
            </a:r>
            <a:r>
              <a:rPr lang="ar-IQ"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RBE x D</a:t>
            </a:r>
            <a:r>
              <a:rPr lang="en-US" sz="2400" b="1" baseline="-25000" dirty="0">
                <a:latin typeface="Times New Roman" panose="02020603050405020304" pitchFamily="18" charset="0"/>
                <a:cs typeface="Times New Roman" panose="02020603050405020304" pitchFamily="18" charset="0"/>
              </a:rPr>
              <a:t>abs</a:t>
            </a:r>
            <a:r>
              <a:rPr lang="ar-IQ"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rad) </a:t>
            </a:r>
            <a:endParaRPr lang="en-US" sz="2400" dirty="0">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anose="02020603050405020304" pitchFamily="18" charset="0"/>
                <a:cs typeface="Times New Roman" panose="02020603050405020304" pitchFamily="18" charset="0"/>
              </a:rPr>
              <a:t>With 1 </a:t>
            </a:r>
            <a:r>
              <a:rPr lang="en-US" sz="2400" b="1" dirty="0" err="1">
                <a:latin typeface="Times New Roman" panose="02020603050405020304" pitchFamily="18" charset="0"/>
                <a:cs typeface="Times New Roman" panose="02020603050405020304" pitchFamily="18" charset="0"/>
              </a:rPr>
              <a:t>Gy</a:t>
            </a:r>
            <a:r>
              <a:rPr lang="ar-IQ" sz="2400" b="1"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100 rad, we have 1Sv</a:t>
            </a:r>
            <a:r>
              <a:rPr lang="ar-IQ" sz="2400" b="1"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 100rem</a:t>
            </a:r>
            <a:r>
              <a:rPr lang="ar-IQ"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anose="02020603050405020304" pitchFamily="18" charset="0"/>
                <a:cs typeface="Times New Roman" panose="02020603050405020304" pitchFamily="18" charset="0"/>
              </a:rPr>
              <a:t>The unit of the RBE is </a:t>
            </a:r>
            <a:r>
              <a:rPr lang="en-US" sz="2400" b="1" dirty="0" err="1">
                <a:latin typeface="Times New Roman" panose="02020603050405020304" pitchFamily="18" charset="0"/>
                <a:cs typeface="Times New Roman" panose="02020603050405020304" pitchFamily="18" charset="0"/>
              </a:rPr>
              <a:t>Sv</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Gy</a:t>
            </a:r>
            <a:r>
              <a:rPr lang="en-US" sz="2400" b="1" dirty="0">
                <a:latin typeface="Times New Roman" panose="02020603050405020304" pitchFamily="18" charset="0"/>
                <a:cs typeface="Times New Roman" panose="02020603050405020304" pitchFamily="18" charset="0"/>
              </a:rPr>
              <a:t> = rem/rad</a:t>
            </a:r>
            <a:endParaRPr lang="en-US" sz="2400" dirty="0">
              <a:latin typeface="Times New Roman" panose="02020603050405020304" pitchFamily="18" charset="0"/>
              <a:cs typeface="Times New Roman" panose="02020603050405020304" pitchFamily="18" charset="0"/>
            </a:endParaRPr>
          </a:p>
        </p:txBody>
      </p:sp>
      <p:sp>
        <p:nvSpPr>
          <p:cNvPr id="3" name="مستطيل 2"/>
          <p:cNvSpPr/>
          <p:nvPr/>
        </p:nvSpPr>
        <p:spPr>
          <a:xfrm>
            <a:off x="251520" y="404664"/>
            <a:ext cx="8846917"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SI unit of the absorbed dose is the Joule/kilogram or the gray (</a:t>
            </a:r>
            <a:r>
              <a:rPr lang="en-US" sz="2400" b="1" dirty="0" err="1">
                <a:latin typeface="Times New Roman" panose="02020603050405020304" pitchFamily="18" charset="0"/>
                <a:cs typeface="Times New Roman" panose="02020603050405020304" pitchFamily="18" charset="0"/>
              </a:rPr>
              <a:t>Gy</a:t>
            </a:r>
            <a:r>
              <a:rPr lang="en-US" sz="2400" b="1" dirty="0">
                <a:latin typeface="Times New Roman" panose="02020603050405020304" pitchFamily="18" charset="0"/>
                <a:cs typeface="Times New Roman" panose="02020603050405020304" pitchFamily="18" charset="0"/>
              </a:rPr>
              <a:t>)</a:t>
            </a:r>
            <a:r>
              <a:rPr lang="ar-IQ"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1Gy</a:t>
            </a:r>
            <a:r>
              <a:rPr lang="ar-IQ" sz="2400" b="1"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1J/kg)</a:t>
            </a:r>
            <a:endParaRPr lang="ar-IQ"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728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ass&#10;Test&#10;Tube&#10;Air&#10;Fat&#10;Water&#10;Bone&#10;+&#10;Water&#10;Metal&#10; "/>
          <p:cNvPicPr/>
          <p:nvPr/>
        </p:nvPicPr>
        <p:blipFill>
          <a:blip r:embed="rId2"/>
          <a:srcRect l="2351" r="22413"/>
          <a:stretch>
            <a:fillRect/>
          </a:stretch>
        </p:blipFill>
        <p:spPr bwMode="auto">
          <a:xfrm>
            <a:off x="1187624" y="548680"/>
            <a:ext cx="7056784" cy="5472607"/>
          </a:xfrm>
          <a:prstGeom prst="rect">
            <a:avLst/>
          </a:prstGeom>
          <a:noFill/>
        </p:spPr>
      </p:pic>
    </p:spTree>
    <p:extLst>
      <p:ext uri="{BB962C8B-B14F-4D97-AF65-F5344CB8AC3E}">
        <p14:creationId xmlns:p14="http://schemas.microsoft.com/office/powerpoint/2010/main" val="96337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8640960" cy="4524315"/>
          </a:xfrm>
          <a:prstGeom prst="rect">
            <a:avLst/>
          </a:prstGeom>
        </p:spPr>
        <p:txBody>
          <a:bodyPr wrap="square">
            <a:spAutoFit/>
          </a:bodyPr>
          <a:lstStyle/>
          <a:p>
            <a:pPr marL="45720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Low density material such as air is represented as black on the final radiograph.</a:t>
            </a:r>
          </a:p>
          <a:p>
            <a:pPr marL="45720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Very dense material such as metal or contrast material is represented as white. </a:t>
            </a:r>
          </a:p>
          <a:p>
            <a:pPr marL="45720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Bodily tissues are varying degrees of grey, depending on </a:t>
            </a:r>
            <a:r>
              <a:rPr lang="en-US" sz="3200" b="1" dirty="0">
                <a:solidFill>
                  <a:srgbClr val="FF0000"/>
                </a:solidFill>
                <a:latin typeface="Times New Roman" panose="02020603050405020304" pitchFamily="18" charset="0"/>
                <a:cs typeface="Times New Roman" panose="02020603050405020304" pitchFamily="18" charset="0"/>
              </a:rPr>
              <a:t>density, and thickness</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5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88640"/>
            <a:ext cx="7632848" cy="5509200"/>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X-ray absorption </a:t>
            </a:r>
            <a:endParaRPr lang="en-US" sz="3200" dirty="0">
              <a:solidFill>
                <a:srgbClr val="FF0000"/>
              </a:solidFill>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When x-rays encounter any form of matter, they are partly transmitted and partly absorbed. </a:t>
            </a:r>
          </a:p>
          <a:p>
            <a:pPr algn="l" rtl="0"/>
            <a:r>
              <a:rPr lang="en-US" sz="3200" b="1" dirty="0">
                <a:latin typeface="Times New Roman" panose="02020603050405020304" pitchFamily="18" charset="0"/>
                <a:cs typeface="Times New Roman" panose="02020603050405020304" pitchFamily="18" charset="0"/>
              </a:rPr>
              <a:t>It was found experimentally that:</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I   </a:t>
            </a:r>
            <a:r>
              <a:rPr lang="el-GR" sz="3200" b="1" dirty="0">
                <a:latin typeface="Times New Roman" panose="02020603050405020304" pitchFamily="18" charset="0"/>
                <a:cs typeface="Times New Roman" panose="02020603050405020304" pitchFamily="18" charset="0"/>
              </a:rPr>
              <a:t>α</a:t>
            </a:r>
            <a:r>
              <a:rPr lang="en-US" sz="3200" b="1" dirty="0">
                <a:latin typeface="Times New Roman" panose="02020603050405020304" pitchFamily="18" charset="0"/>
                <a:cs typeface="Times New Roman" panose="02020603050405020304" pitchFamily="18" charset="0"/>
              </a:rPr>
              <a:t>   x</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I – intensity         x – distance</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In differential form :</a:t>
            </a:r>
            <a:endParaRPr lang="en-US" sz="3200" dirty="0">
              <a:latin typeface="Times New Roman" panose="02020603050405020304" pitchFamily="18" charset="0"/>
              <a:cs typeface="Times New Roman" panose="02020603050405020304" pitchFamily="18" charset="0"/>
            </a:endParaRPr>
          </a:p>
          <a:p>
            <a:pPr algn="l" rtl="0"/>
            <a:r>
              <a:rPr lang="ar-IQ"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a:t>
            </a:r>
            <a:r>
              <a:rPr lang="en-US" sz="3200" b="1" dirty="0">
                <a:latin typeface="Times New Roman" panose="02020603050405020304" pitchFamily="18" charset="0"/>
                <a:cs typeface="Times New Roman" panose="02020603050405020304" pitchFamily="18" charset="0"/>
              </a:rPr>
              <a:t>/I = </a:t>
            </a:r>
            <a:r>
              <a:rPr lang="el-GR" sz="3200" b="1" dirty="0">
                <a:latin typeface="Times New Roman" panose="02020603050405020304" pitchFamily="18" charset="0"/>
                <a:cs typeface="Times New Roman" panose="02020603050405020304" pitchFamily="18" charset="0"/>
              </a:rPr>
              <a:t>μ</a:t>
            </a:r>
            <a:r>
              <a:rPr lang="en-US" sz="3200" b="1" dirty="0">
                <a:latin typeface="Times New Roman" panose="02020603050405020304" pitchFamily="18" charset="0"/>
                <a:cs typeface="Times New Roman" panose="02020603050405020304" pitchFamily="18" charset="0"/>
              </a:rPr>
              <a:t>dx </a:t>
            </a:r>
            <a:endParaRPr lang="en-US" sz="3200" dirty="0">
              <a:latin typeface="Times New Roman" panose="02020603050405020304" pitchFamily="18" charset="0"/>
              <a:cs typeface="Times New Roman" panose="02020603050405020304" pitchFamily="18" charset="0"/>
            </a:endParaRPr>
          </a:p>
          <a:p>
            <a:pPr algn="l" rtl="0"/>
            <a:r>
              <a:rPr lang="ar-IQ"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Where μ - is linear absorption coefficient (linear attenuation coefficient)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62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30091"/>
            <a:ext cx="8280920" cy="6651821"/>
          </a:xfrm>
          <a:prstGeom prst="rect">
            <a:avLst/>
          </a:prstGeom>
        </p:spPr>
        <p:txBody>
          <a:bodyPr wrap="square">
            <a:spAutoFit/>
          </a:bodyPr>
          <a:lstStyle/>
          <a:p>
            <a:pPr algn="l" rtl="0">
              <a:lnSpc>
                <a:spcPct val="150000"/>
              </a:lnSpc>
            </a:pPr>
            <a:r>
              <a:rPr lang="en-US" sz="3200" b="1" dirty="0">
                <a:latin typeface="Times New Roman" panose="02020603050405020304" pitchFamily="18" charset="0"/>
                <a:cs typeface="Times New Roman" panose="02020603050405020304" pitchFamily="18" charset="0"/>
              </a:rPr>
              <a:t>After integration:</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I</a:t>
            </a:r>
            <a:r>
              <a:rPr lang="en-US" sz="3200" b="1" baseline="-25000" dirty="0">
                <a:latin typeface="Times New Roman" panose="02020603050405020304" pitchFamily="18" charset="0"/>
                <a:cs typeface="Times New Roman" panose="02020603050405020304" pitchFamily="18" charset="0"/>
              </a:rPr>
              <a:t>x</a:t>
            </a:r>
            <a:r>
              <a:rPr lang="en-US" sz="3200" b="1" dirty="0">
                <a:latin typeface="Times New Roman" panose="02020603050405020304" pitchFamily="18" charset="0"/>
                <a:cs typeface="Times New Roman" panose="02020603050405020304" pitchFamily="18" charset="0"/>
              </a:rPr>
              <a:t> = I</a:t>
            </a:r>
            <a:r>
              <a:rPr lang="en-US" sz="3200" b="1" baseline="-25000" dirty="0">
                <a:latin typeface="Times New Roman" panose="02020603050405020304" pitchFamily="18" charset="0"/>
                <a:cs typeface="Times New Roman" panose="02020603050405020304" pitchFamily="18" charset="0"/>
              </a:rPr>
              <a:t>0</a:t>
            </a:r>
            <a:r>
              <a:rPr lang="en-US" sz="3200" b="1" dirty="0">
                <a:latin typeface="Times New Roman" panose="02020603050405020304" pitchFamily="18" charset="0"/>
                <a:cs typeface="Times New Roman" panose="02020603050405020304" pitchFamily="18" charset="0"/>
              </a:rPr>
              <a:t> e</a:t>
            </a:r>
            <a:r>
              <a:rPr lang="en-US" sz="3200" b="1" baseline="30000" dirty="0">
                <a:latin typeface="Times New Roman" panose="02020603050405020304" pitchFamily="18" charset="0"/>
                <a:cs typeface="Times New Roman" panose="02020603050405020304" pitchFamily="18" charset="0"/>
              </a:rPr>
              <a:t>-μ x</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I</a:t>
            </a:r>
            <a:r>
              <a:rPr lang="en-US" sz="3200" b="1" baseline="-25000" dirty="0">
                <a:latin typeface="Times New Roman" panose="02020603050405020304" pitchFamily="18" charset="0"/>
                <a:cs typeface="Times New Roman" panose="02020603050405020304" pitchFamily="18" charset="0"/>
              </a:rPr>
              <a:t>0</a:t>
            </a:r>
            <a:r>
              <a:rPr lang="en-US" sz="3200" b="1" dirty="0">
                <a:latin typeface="Times New Roman" panose="02020603050405020304" pitchFamily="18" charset="0"/>
                <a:cs typeface="Times New Roman" panose="02020603050405020304" pitchFamily="18" charset="0"/>
              </a:rPr>
              <a:t> – incident beam intensity</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I</a:t>
            </a:r>
            <a:r>
              <a:rPr lang="en-US" sz="3200" b="1" baseline="-25000" dirty="0">
                <a:latin typeface="Times New Roman" panose="02020603050405020304" pitchFamily="18" charset="0"/>
                <a:cs typeface="Times New Roman" panose="02020603050405020304" pitchFamily="18" charset="0"/>
              </a:rPr>
              <a:t>x</a:t>
            </a:r>
            <a:r>
              <a:rPr lang="en-US" sz="3200" b="1" dirty="0">
                <a:latin typeface="Times New Roman" panose="02020603050405020304" pitchFamily="18" charset="0"/>
                <a:cs typeface="Times New Roman" panose="02020603050405020304" pitchFamily="18" charset="0"/>
              </a:rPr>
              <a:t> – transmitted beam intensity</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Let’s introduce mass absorption coefficient  </a:t>
            </a:r>
            <a:r>
              <a:rPr lang="el-GR" sz="3200" b="1" dirty="0">
                <a:latin typeface="Times New Roman" panose="02020603050405020304" pitchFamily="18" charset="0"/>
                <a:cs typeface="Times New Roman" panose="02020603050405020304" pitchFamily="18" charset="0"/>
              </a:rPr>
              <a:t>μ</a:t>
            </a:r>
            <a:r>
              <a:rPr lang="en-US" sz="3200" b="1" dirty="0">
                <a:latin typeface="Times New Roman" panose="02020603050405020304" pitchFamily="18" charset="0"/>
                <a:cs typeface="Times New Roman" panose="02020603050405020304" pitchFamily="18" charset="0"/>
              </a:rPr>
              <a:t>/</a:t>
            </a:r>
            <a:r>
              <a:rPr lang="el-GR" sz="3200" b="1" dirty="0">
                <a:latin typeface="Times New Roman" panose="02020603050405020304" pitchFamily="18" charset="0"/>
                <a:cs typeface="Times New Roman" panose="02020603050405020304" pitchFamily="18" charset="0"/>
              </a:rPr>
              <a:t>ρ</a:t>
            </a:r>
            <a:r>
              <a:rPr lang="en-US" sz="3200" b="1" dirty="0">
                <a:latin typeface="Times New Roman" panose="02020603050405020304" pitchFamily="18" charset="0"/>
                <a:cs typeface="Times New Roman" panose="02020603050405020304" pitchFamily="18" charset="0"/>
              </a:rPr>
              <a:t>   (</a:t>
            </a:r>
            <a:r>
              <a:rPr lang="el-GR" sz="3200" b="1" dirty="0">
                <a:latin typeface="Times New Roman" panose="02020603050405020304" pitchFamily="18" charset="0"/>
                <a:cs typeface="Times New Roman" panose="02020603050405020304" pitchFamily="18" charset="0"/>
              </a:rPr>
              <a:t>ρ</a:t>
            </a:r>
            <a:r>
              <a:rPr lang="en-US" sz="3200" b="1" dirty="0">
                <a:latin typeface="Times New Roman" panose="02020603050405020304" pitchFamily="18" charset="0"/>
                <a:cs typeface="Times New Roman" panose="02020603050405020304" pitchFamily="18" charset="0"/>
              </a:rPr>
              <a:t> - density).</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 It is constant and independent of physical state (solid, liquid, or gas). </a:t>
            </a:r>
            <a:endParaRPr lang="en-US" sz="3200" dirty="0">
              <a:latin typeface="Times New Roman" panose="02020603050405020304" pitchFamily="18" charset="0"/>
              <a:cs typeface="Times New Roman" panose="02020603050405020304" pitchFamily="18" charset="0"/>
            </a:endParaRPr>
          </a:p>
          <a:p>
            <a:pPr algn="l" rtl="0">
              <a:lnSpc>
                <a:spcPct val="150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92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60" y="332656"/>
                <a:ext cx="8064896" cy="6352445"/>
              </a:xfrm>
              <a:prstGeom prst="rect">
                <a:avLst/>
              </a:prstGeom>
            </p:spPr>
            <p:txBody>
              <a:bodyPr wrap="square">
                <a:spAutoFit/>
              </a:bodyPr>
              <a:lstStyle/>
              <a:p>
                <a:pPr algn="l" rtl="0">
                  <a:lnSpc>
                    <a:spcPct val="150000"/>
                  </a:lnSpc>
                </a:pPr>
                <a:r>
                  <a:rPr lang="en-US" sz="3200" b="1" dirty="0">
                    <a:latin typeface="Times New Roman" panose="02020603050405020304" pitchFamily="18" charset="0"/>
                    <a:cs typeface="Times New Roman" panose="02020603050405020304" pitchFamily="18" charset="0"/>
                  </a:rPr>
                  <a:t>Then</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I</a:t>
                </a:r>
                <a:r>
                  <a:rPr lang="en-US" sz="3200" b="1" baseline="-25000" dirty="0">
                    <a:latin typeface="Times New Roman" panose="02020603050405020304" pitchFamily="18" charset="0"/>
                    <a:cs typeface="Times New Roman" panose="02020603050405020304" pitchFamily="18" charset="0"/>
                  </a:rPr>
                  <a:t>x</a:t>
                </a:r>
                <a:r>
                  <a:rPr lang="en-US" sz="3200" b="1" dirty="0">
                    <a:latin typeface="Times New Roman" panose="02020603050405020304" pitchFamily="18" charset="0"/>
                    <a:cs typeface="Times New Roman" panose="02020603050405020304" pitchFamily="18" charset="0"/>
                  </a:rPr>
                  <a:t> = I</a:t>
                </a:r>
                <a:r>
                  <a:rPr lang="en-US" sz="3200" b="1" baseline="-25000" dirty="0">
                    <a:latin typeface="Times New Roman" panose="02020603050405020304" pitchFamily="18" charset="0"/>
                    <a:cs typeface="Times New Roman" panose="02020603050405020304" pitchFamily="18" charset="0"/>
                  </a:rPr>
                  <a:t>0</a:t>
                </a:r>
                <a:r>
                  <a:rPr lang="en-US" sz="3200" b="1" dirty="0">
                    <a:latin typeface="Times New Roman" panose="02020603050405020304" pitchFamily="18" charset="0"/>
                    <a:cs typeface="Times New Roman" panose="02020603050405020304" pitchFamily="18" charset="0"/>
                  </a:rPr>
                  <a:t> e</a:t>
                </a:r>
                <a:r>
                  <a:rPr lang="en-US" sz="3200" b="1" baseline="30000" dirty="0">
                    <a:latin typeface="Times New Roman" panose="02020603050405020304" pitchFamily="18" charset="0"/>
                    <a:cs typeface="Times New Roman" panose="02020603050405020304" pitchFamily="18" charset="0"/>
                  </a:rPr>
                  <a:t>-(μ/</a:t>
                </a:r>
                <a:r>
                  <a:rPr lang="el-GR" sz="3200" b="1" baseline="30000" dirty="0">
                    <a:latin typeface="Times New Roman" panose="02020603050405020304" pitchFamily="18" charset="0"/>
                    <a:cs typeface="Times New Roman" panose="02020603050405020304" pitchFamily="18" charset="0"/>
                  </a:rPr>
                  <a:t>ρ</a:t>
                </a:r>
                <a:r>
                  <a:rPr lang="en-US" sz="3200" b="1" baseline="30000" dirty="0">
                    <a:latin typeface="Times New Roman" panose="02020603050405020304" pitchFamily="18" charset="0"/>
                    <a:cs typeface="Times New Roman" panose="02020603050405020304" pitchFamily="18" charset="0"/>
                  </a:rPr>
                  <a:t>)(</a:t>
                </a:r>
                <a:r>
                  <a:rPr lang="el-GR" sz="3200" b="1" baseline="30000" dirty="0">
                    <a:latin typeface="Times New Roman" panose="02020603050405020304" pitchFamily="18" charset="0"/>
                    <a:cs typeface="Times New Roman" panose="02020603050405020304" pitchFamily="18" charset="0"/>
                  </a:rPr>
                  <a:t>ρ</a:t>
                </a:r>
                <a:r>
                  <a:rPr lang="en-US" sz="3200" b="1" baseline="30000" dirty="0">
                    <a:latin typeface="Times New Roman" panose="02020603050405020304" pitchFamily="18" charset="0"/>
                    <a:cs typeface="Times New Roman" panose="02020603050405020304" pitchFamily="18" charset="0"/>
                  </a:rPr>
                  <a:t>x)</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        </a:t>
                </a:r>
                <a14:m>
                  <m:oMath xmlns:m="http://schemas.openxmlformats.org/officeDocument/2006/math">
                    <m:r>
                      <a:rPr lang="en-US" sz="3200" b="1" i="1">
                        <a:latin typeface="Cambria Math"/>
                      </a:rPr>
                      <m:t>𝝁</m:t>
                    </m:r>
                  </m:oMath>
                </a14:m>
                <a:r>
                  <a:rPr lang="en-US" sz="3200" b="1" dirty="0">
                    <a:latin typeface="Times New Roman" panose="02020603050405020304" pitchFamily="18" charset="0"/>
                    <a:cs typeface="Times New Roman" panose="02020603050405020304" pitchFamily="18" charset="0"/>
                  </a:rPr>
                  <a:t>  :  is the linear attenuation coefficient</a:t>
                </a:r>
                <a:endParaRPr lang="en-US" sz="3200" dirty="0">
                  <a:latin typeface="Times New Roman" panose="02020603050405020304" pitchFamily="18" charset="0"/>
                  <a:cs typeface="Times New Roman" panose="02020603050405020304" pitchFamily="18" charset="0"/>
                </a:endParaRPr>
              </a:p>
              <a:p>
                <a:pPr algn="l" rtl="0">
                  <a:lnSpc>
                    <a:spcPct val="150000"/>
                  </a:lnSpc>
                </a:pPr>
                <a14:m>
                  <m:oMath xmlns:m="http://schemas.openxmlformats.org/officeDocument/2006/math">
                    <m:r>
                      <a:rPr lang="en-US" sz="3200" b="1" i="1">
                        <a:latin typeface="Cambria Math"/>
                      </a:rPr>
                      <m:t>𝝁</m:t>
                    </m:r>
                  </m:oMath>
                </a14:m>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depends on the energy of x-ray: smaller </a:t>
                </a:r>
                <a14:m>
                  <m:oMath xmlns:m="http://schemas.openxmlformats.org/officeDocument/2006/math">
                    <m:r>
                      <a:rPr lang="en-US" sz="3200" b="1" i="1">
                        <a:latin typeface="Cambria Math"/>
                      </a:rPr>
                      <m:t>𝝁</m:t>
                    </m:r>
                  </m:oMath>
                </a14:m>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 harder beam</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i="1" dirty="0">
                    <a:latin typeface="Times New Roman" panose="02020603050405020304" pitchFamily="18" charset="0"/>
                    <a:cs typeface="Times New Roman" panose="02020603050405020304" pitchFamily="18" charset="0"/>
                  </a:rPr>
                  <a:t>               </a:t>
                </a:r>
                <a14:m>
                  <m:oMath xmlns:m="http://schemas.openxmlformats.org/officeDocument/2006/math">
                    <m:r>
                      <a:rPr lang="en-US" sz="3200" b="1" i="1">
                        <a:latin typeface="Cambria Math"/>
                      </a:rPr>
                      <m:t>𝝆</m:t>
                    </m:r>
                  </m:oMath>
                </a14:m>
                <a:r>
                  <a:rPr lang="en-US" sz="3200" b="1" i="1" dirty="0">
                    <a:latin typeface="Times New Roman" panose="02020603050405020304" pitchFamily="18" charset="0"/>
                    <a:cs typeface="Times New Roman" panose="02020603050405020304" pitchFamily="18" charset="0"/>
                  </a:rPr>
                  <a:t> x </a:t>
                </a:r>
                <a:r>
                  <a:rPr lang="en-US" sz="3200" b="1" dirty="0">
                    <a:latin typeface="Times New Roman" panose="02020603050405020304" pitchFamily="18" charset="0"/>
                    <a:cs typeface="Times New Roman" panose="02020603050405020304" pitchFamily="18" charset="0"/>
                  </a:rPr>
                  <a:t>is area density in grams per </a:t>
                </a:r>
                <a14:m>
                  <m:oMath xmlns:m="http://schemas.openxmlformats.org/officeDocument/2006/math">
                    <m:sSup>
                      <m:sSupPr>
                        <m:ctrlPr>
                          <a:rPr lang="en-US" sz="3200" b="1" i="1" smtClean="0">
                            <a:latin typeface="Cambria Math" panose="02040503050406030204" pitchFamily="18" charset="0"/>
                            <a:cs typeface="Times New Roman" panose="02020603050405020304" pitchFamily="18" charset="0"/>
                          </a:rPr>
                        </m:ctrlPr>
                      </m:sSupPr>
                      <m:e>
                        <m:r>
                          <a:rPr lang="en-US" sz="3200" b="1" i="1" smtClean="0">
                            <a:latin typeface="Cambria Math"/>
                            <a:cs typeface="Times New Roman" panose="02020603050405020304" pitchFamily="18" charset="0"/>
                          </a:rPr>
                          <m:t>𝒄𝒎</m:t>
                        </m:r>
                      </m:e>
                      <m:sup>
                        <m:r>
                          <a:rPr lang="en-US" sz="3200" b="1" i="1" smtClean="0">
                            <a:latin typeface="Cambria Math"/>
                            <a:cs typeface="Times New Roman" panose="02020603050405020304" pitchFamily="18" charset="0"/>
                          </a:rPr>
                          <m:t>𝟐</m:t>
                        </m:r>
                      </m:sup>
                    </m:sSup>
                  </m:oMath>
                </a14:m>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Mass attenuation coefficient, </a:t>
                </a:r>
                <a:r>
                  <a:rPr lang="en-US" sz="3200" b="1"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𝝁</m:t>
                        </m:r>
                      </m:e>
                      <m:sub>
                        <m:r>
                          <a:rPr lang="en-US" sz="3200" b="1" i="1">
                            <a:latin typeface="Cambria Math"/>
                          </a:rPr>
                          <m:t>𝒎</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𝝁</m:t>
                        </m:r>
                      </m:num>
                      <m:den>
                        <m:r>
                          <a:rPr lang="en-US" sz="3200" b="1" i="1">
                            <a:latin typeface="Cambria Math"/>
                          </a:rPr>
                          <m:t>𝝆</m:t>
                        </m:r>
                      </m:den>
                    </m:f>
                  </m:oMath>
                </a14:m>
                <a:r>
                  <a:rPr lang="en-US" sz="3200" b="1" i="1" dirty="0">
                    <a:latin typeface="Times New Roman" panose="02020603050405020304" pitchFamily="18" charset="0"/>
                    <a:cs typeface="Times New Roman" panose="02020603050405020304" pitchFamily="18" charset="0"/>
                  </a:rPr>
                  <a:t> </a:t>
                </a:r>
                <a:endParaRPr lang="ar-IQ" sz="32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11560" y="332656"/>
                <a:ext cx="8064896" cy="6352445"/>
              </a:xfrm>
              <a:prstGeom prst="rect">
                <a:avLst/>
              </a:prstGeom>
              <a:blipFill rotWithShape="1">
                <a:blip r:embed="rId2"/>
                <a:stretch>
                  <a:fillRect l="-1890"/>
                </a:stretch>
              </a:blipFill>
            </p:spPr>
            <p:txBody>
              <a:bodyPr/>
              <a:lstStyle/>
              <a:p>
                <a:r>
                  <a:rPr lang="ar-IQ">
                    <a:noFill/>
                  </a:rPr>
                  <a:t> </a:t>
                </a:r>
              </a:p>
            </p:txBody>
          </p:sp>
        </mc:Fallback>
      </mc:AlternateContent>
    </p:spTree>
    <p:extLst>
      <p:ext uri="{BB962C8B-B14F-4D97-AF65-F5344CB8AC3E}">
        <p14:creationId xmlns:p14="http://schemas.microsoft.com/office/powerpoint/2010/main" val="1229302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424936" cy="6740307"/>
          </a:xfrm>
          <a:prstGeom prst="rect">
            <a:avLst/>
          </a:prstGeom>
        </p:spPr>
        <p:txBody>
          <a:bodyPr wrap="square">
            <a:spAutoFit/>
          </a:bodyPr>
          <a:lstStyle/>
          <a:p>
            <a:pPr algn="l" rtl="0">
              <a:lnSpc>
                <a:spcPct val="150000"/>
              </a:lnSpc>
            </a:pPr>
            <a:r>
              <a:rPr lang="en-US" sz="3200" b="1" dirty="0">
                <a:latin typeface="Times New Roman" panose="02020603050405020304" pitchFamily="18" charset="0"/>
                <a:cs typeface="Times New Roman" panose="02020603050405020304" pitchFamily="18" charset="0"/>
              </a:rPr>
              <a:t>The intensity of a </a:t>
            </a:r>
            <a:r>
              <a:rPr lang="en-US" sz="3200" b="1" dirty="0" err="1">
                <a:latin typeface="Times New Roman" panose="02020603050405020304" pitchFamily="18" charset="0"/>
                <a:cs typeface="Times New Roman" panose="02020603050405020304" pitchFamily="18" charset="0"/>
              </a:rPr>
              <a:t>monoenergetic</a:t>
            </a:r>
            <a:r>
              <a:rPr lang="en-US" sz="3200" b="1" dirty="0">
                <a:latin typeface="Times New Roman" panose="02020603050405020304" pitchFamily="18" charset="0"/>
                <a:cs typeface="Times New Roman" panose="02020603050405020304" pitchFamily="18" charset="0"/>
              </a:rPr>
              <a:t> x-ray beam would decrease exponentially, </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The linear attenuation coefficient is dependent on </a:t>
            </a:r>
            <a:r>
              <a:rPr lang="en-US" sz="3200" b="1" dirty="0">
                <a:solidFill>
                  <a:srgbClr val="FF0000"/>
                </a:solidFill>
                <a:latin typeface="Times New Roman" panose="02020603050405020304" pitchFamily="18" charset="0"/>
                <a:cs typeface="Times New Roman" panose="02020603050405020304" pitchFamily="18" charset="0"/>
              </a:rPr>
              <a:t>energy of x-ray photons </a:t>
            </a:r>
            <a:r>
              <a:rPr lang="en-US" sz="3200" b="1" dirty="0">
                <a:latin typeface="Times New Roman" panose="02020603050405020304" pitchFamily="18" charset="0"/>
                <a:cs typeface="Times New Roman" panose="02020603050405020304" pitchFamily="18" charset="0"/>
              </a:rPr>
              <a:t>; as the beam becomes harder, it decreases. </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Soft x-ray (lower energy): more absorption</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en-US" sz="3200" b="1" dirty="0">
                <a:latin typeface="Times New Roman" panose="02020603050405020304" pitchFamily="18" charset="0"/>
                <a:cs typeface="Times New Roman" panose="02020603050405020304" pitchFamily="18" charset="0"/>
              </a:rPr>
              <a:t>Hard x-ray (high energy): less absorption, greater penetration</a:t>
            </a:r>
            <a:endParaRPr lang="en-US" sz="3200" dirty="0">
              <a:latin typeface="Times New Roman" panose="02020603050405020304" pitchFamily="18" charset="0"/>
              <a:cs typeface="Times New Roman" panose="02020603050405020304" pitchFamily="18" charset="0"/>
            </a:endParaRPr>
          </a:p>
          <a:p>
            <a:pPr algn="l" rtl="0">
              <a:lnSpc>
                <a:spcPct val="150000"/>
              </a:lnSpc>
            </a:pPr>
            <a:r>
              <a:rPr lang="ar-IQ"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81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xabsorb"/>
          <p:cNvPicPr>
            <a:picLocks noChangeAspect="1" noChangeArrowheads="1"/>
          </p:cNvPicPr>
          <p:nvPr/>
        </p:nvPicPr>
        <p:blipFill>
          <a:blip r:embed="rId2"/>
          <a:srcRect/>
          <a:stretch>
            <a:fillRect/>
          </a:stretch>
        </p:blipFill>
        <p:spPr bwMode="auto">
          <a:xfrm>
            <a:off x="1285852" y="785794"/>
            <a:ext cx="6786610" cy="5429288"/>
          </a:xfrm>
          <a:prstGeom prst="rect">
            <a:avLst/>
          </a:prstGeom>
          <a:noFill/>
        </p:spPr>
      </p:pic>
      <p:sp>
        <p:nvSpPr>
          <p:cNvPr id="4" name="مستطيل 1"/>
          <p:cNvSpPr>
            <a:spLocks noChangeArrowheads="1"/>
          </p:cNvSpPr>
          <p:nvPr/>
        </p:nvSpPr>
        <p:spPr bwMode="auto">
          <a:xfrm>
            <a:off x="-180528" y="201019"/>
            <a:ext cx="90364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dirty="0">
                <a:solidFill>
                  <a:srgbClr val="FF0000"/>
                </a:solidFill>
                <a:latin typeface="Times New Roman" pitchFamily="18" charset="0"/>
                <a:cs typeface="Times New Roman" pitchFamily="18" charset="0"/>
              </a:rPr>
              <a:t>Attenuation of X-rays </a:t>
            </a:r>
            <a:r>
              <a:rPr lang="en-GB" sz="3200" b="1" dirty="0">
                <a:solidFill>
                  <a:srgbClr val="0070C0"/>
                </a:solidFill>
                <a:latin typeface="Times New Roman" pitchFamily="18" charset="0"/>
                <a:cs typeface="Times New Roman" pitchFamily="18" charset="0"/>
              </a:rPr>
              <a:t>(</a:t>
            </a:r>
            <a:r>
              <a:rPr lang="en-US" sz="3200" dirty="0">
                <a:solidFill>
                  <a:srgbClr val="0070C0"/>
                </a:solidFill>
                <a:latin typeface="Times New Roman" pitchFamily="18" charset="0"/>
                <a:cs typeface="Times New Roman" pitchFamily="18" charset="0"/>
              </a:rPr>
              <a:t>The half-value layer (HVL) </a:t>
            </a:r>
            <a:endParaRPr lang="en-GB"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299779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47898"/>
            <a:ext cx="8136904" cy="5509200"/>
          </a:xfrm>
          <a:prstGeom prst="rect">
            <a:avLst/>
          </a:prstGeom>
        </p:spPr>
        <p:txBody>
          <a:bodyPr wrap="square">
            <a:spAutoFit/>
          </a:bodyPr>
          <a:lstStyle/>
          <a:p>
            <a:pPr algn="l" rtl="0"/>
            <a:r>
              <a:rPr lang="en-GB" sz="3200" b="1" dirty="0">
                <a:solidFill>
                  <a:srgbClr val="FF0000"/>
                </a:solidFill>
                <a:latin typeface="Times New Roman" panose="02020603050405020304" pitchFamily="18" charset="0"/>
                <a:cs typeface="Times New Roman" panose="02020603050405020304" pitchFamily="18" charset="0"/>
              </a:rPr>
              <a:t>Attenuation of X-rays</a:t>
            </a:r>
            <a:endParaRPr lang="en-US" sz="3200" dirty="0">
              <a:solidFill>
                <a:srgbClr val="FF0000"/>
              </a:solidFill>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The half-value layer (HVL) for an x-ray beam is the thickness of the material that makes the X-ray intensity 50 % of its original value.</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I</a:t>
            </a:r>
            <a:r>
              <a:rPr lang="en-US" sz="3200" b="1" baseline="-25000" dirty="0">
                <a:latin typeface="Times New Roman" panose="02020603050405020304" pitchFamily="18" charset="0"/>
                <a:cs typeface="Times New Roman" panose="02020603050405020304" pitchFamily="18" charset="0"/>
              </a:rPr>
              <a:t>x</a:t>
            </a:r>
            <a:r>
              <a:rPr lang="en-US" sz="3200" b="1" dirty="0">
                <a:latin typeface="Times New Roman" panose="02020603050405020304" pitchFamily="18" charset="0"/>
                <a:cs typeface="Times New Roman" panose="02020603050405020304" pitchFamily="18" charset="0"/>
              </a:rPr>
              <a:t> = I</a:t>
            </a:r>
            <a:r>
              <a:rPr lang="en-US" sz="3200" b="1" baseline="-25000" dirty="0">
                <a:latin typeface="Times New Roman" panose="02020603050405020304" pitchFamily="18" charset="0"/>
                <a:cs typeface="Times New Roman" panose="02020603050405020304" pitchFamily="18" charset="0"/>
              </a:rPr>
              <a:t>0</a:t>
            </a:r>
            <a:r>
              <a:rPr lang="en-US" sz="3200" b="1" dirty="0">
                <a:latin typeface="Times New Roman" panose="02020603050405020304" pitchFamily="18" charset="0"/>
                <a:cs typeface="Times New Roman" panose="02020603050405020304" pitchFamily="18" charset="0"/>
              </a:rPr>
              <a:t> e</a:t>
            </a:r>
            <a:r>
              <a:rPr lang="en-US" sz="3200" b="1" baseline="30000" dirty="0">
                <a:latin typeface="Times New Roman" panose="02020603050405020304" pitchFamily="18" charset="0"/>
                <a:cs typeface="Times New Roman" panose="02020603050405020304" pitchFamily="18" charset="0"/>
              </a:rPr>
              <a:t>-μ x </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0.5=1 × e</a:t>
            </a:r>
            <a:r>
              <a:rPr lang="en-US" sz="3200" b="1" baseline="30000" dirty="0">
                <a:latin typeface="Times New Roman" panose="02020603050405020304" pitchFamily="18" charset="0"/>
                <a:cs typeface="Times New Roman" panose="02020603050405020304" pitchFamily="18" charset="0"/>
              </a:rPr>
              <a:t>-μ x</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HVL = 2.5 mm for Al</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HVL = 0.1 mm for lead,  good shielding material for x-ray: 1.5 mm lead plate reduces x-ray energy by a factor of 2</a:t>
            </a:r>
            <a:r>
              <a:rPr lang="en-US" sz="3200" b="1" baseline="30000" dirty="0">
                <a:latin typeface="Times New Roman" panose="02020603050405020304" pitchFamily="18" charset="0"/>
                <a:cs typeface="Times New Roman" panose="02020603050405020304" pitchFamily="18" charset="0"/>
              </a:rPr>
              <a:t>15 </a:t>
            </a:r>
            <a:r>
              <a:rPr lang="en-US" sz="3200" b="1" dirty="0">
                <a:latin typeface="Times New Roman" panose="02020603050405020304" pitchFamily="18" charset="0"/>
                <a:cs typeface="Times New Roman" panose="02020603050405020304" pitchFamily="18" charset="0"/>
              </a:rPr>
              <a:t>~30000</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3568" y="548680"/>
                <a:ext cx="8136904" cy="2829749"/>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Example</a:t>
                </a:r>
                <a:r>
                  <a:rPr lang="ar-IQ" sz="3200" b="1" dirty="0">
                    <a:solidFill>
                      <a:srgbClr val="FF0000"/>
                    </a:solidFill>
                    <a:latin typeface="Times New Roman" panose="02020603050405020304" pitchFamily="18" charset="0"/>
                    <a:cs typeface="Times New Roman" panose="02020603050405020304" pitchFamily="18" charset="0"/>
                  </a:rPr>
                  <a:t>: </a:t>
                </a:r>
                <a:br>
                  <a:rPr lang="ar-IQ"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What is the HVL for a material with attenuation coefficient of 0.4/cm</a:t>
                </a:r>
                <a:r>
                  <a:rPr lang="ar-IQ" sz="3200" b="1" dirty="0">
                    <a:latin typeface="Times New Roman" panose="02020603050405020304" pitchFamily="18" charset="0"/>
                    <a:cs typeface="Times New Roman" panose="02020603050405020304" pitchFamily="18" charset="0"/>
                  </a:rPr>
                  <a:t>   </a:t>
                </a:r>
              </a:p>
              <a:p>
                <a:pPr algn="l" rtl="0"/>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HVL =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𝟎</m:t>
                        </m:r>
                        <m:r>
                          <a:rPr lang="en-US" sz="3200" b="1" i="1">
                            <a:latin typeface="Cambria Math"/>
                          </a:rPr>
                          <m:t>.</m:t>
                        </m:r>
                        <m:r>
                          <a:rPr lang="en-US" sz="3200" b="1" i="1">
                            <a:latin typeface="Cambria Math"/>
                          </a:rPr>
                          <m:t>𝟔𝟗𝟑</m:t>
                        </m:r>
                      </m:num>
                      <m:den>
                        <m:r>
                          <a:rPr lang="en-US" sz="3200" b="1" i="1">
                            <a:latin typeface="Cambria Math"/>
                          </a:rPr>
                          <m:t>𝝁</m:t>
                        </m:r>
                      </m:den>
                    </m:f>
                  </m:oMath>
                </a14:m>
                <a:r>
                  <a:rPr lang="en-US" sz="3200" b="1" dirty="0">
                    <a:latin typeface="Times New Roman" panose="02020603050405020304" pitchFamily="18" charset="0"/>
                    <a:cs typeface="Times New Roman" panose="02020603050405020304" pitchFamily="18" charset="0"/>
                  </a:rPr>
                  <a:t>  =0.693/0.4 = 1.73 cm</a:t>
                </a:r>
                <a:endParaRPr lang="en-US" sz="32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3568" y="548680"/>
                <a:ext cx="8136904" cy="2829749"/>
              </a:xfrm>
              <a:prstGeom prst="rect">
                <a:avLst/>
              </a:prstGeom>
              <a:blipFill rotWithShape="1">
                <a:blip r:embed="rId2"/>
                <a:stretch>
                  <a:fillRect l="-1873" t="-3017" b="-216"/>
                </a:stretch>
              </a:blipFill>
            </p:spPr>
            <p:txBody>
              <a:bodyPr/>
              <a:lstStyle/>
              <a:p>
                <a:r>
                  <a:rPr lang="ar-IQ">
                    <a:noFill/>
                  </a:rPr>
                  <a:t> </a:t>
                </a:r>
              </a:p>
            </p:txBody>
          </p:sp>
        </mc:Fallback>
      </mc:AlternateContent>
    </p:spTree>
    <p:extLst>
      <p:ext uri="{BB962C8B-B14F-4D97-AF65-F5344CB8AC3E}">
        <p14:creationId xmlns:p14="http://schemas.microsoft.com/office/powerpoint/2010/main" val="2448987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052736"/>
            <a:ext cx="8064896" cy="4524315"/>
          </a:xfrm>
          <a:prstGeom prst="rect">
            <a:avLst/>
          </a:prstGeom>
        </p:spPr>
        <p:txBody>
          <a:bodyPr wrap="square">
            <a:spAutoFit/>
          </a:bodyPr>
          <a:lstStyle/>
          <a:p>
            <a:pPr algn="l" rtl="0">
              <a:lnSpc>
                <a:spcPct val="150000"/>
              </a:lnSpc>
            </a:pPr>
            <a:r>
              <a:rPr lang="en-US" sz="3200" b="1" dirty="0">
                <a:solidFill>
                  <a:srgbClr val="FF0000"/>
                </a:solidFill>
                <a:latin typeface="Times New Roman" pitchFamily="18" charset="0"/>
                <a:cs typeface="Times New Roman" pitchFamily="18" charset="0"/>
              </a:rPr>
              <a:t>The attenuation of the x-ray beam by tissue has been shown to be dependent on:-</a:t>
            </a:r>
          </a:p>
          <a:p>
            <a:pPr lvl="0" algn="l" rtl="0">
              <a:lnSpc>
                <a:spcPct val="150000"/>
              </a:lnSpc>
            </a:pPr>
            <a:r>
              <a:rPr lang="en-US" sz="3200" b="1" dirty="0">
                <a:latin typeface="Times New Roman" pitchFamily="18" charset="0"/>
                <a:cs typeface="Times New Roman" pitchFamily="18" charset="0"/>
              </a:rPr>
              <a:t>1. atomic number (Z) of the tissue. </a:t>
            </a:r>
          </a:p>
          <a:p>
            <a:pPr lvl="0" algn="l" rtl="0">
              <a:lnSpc>
                <a:spcPct val="150000"/>
              </a:lnSpc>
            </a:pPr>
            <a:r>
              <a:rPr lang="en-US" sz="3200" b="1" dirty="0">
                <a:latin typeface="Times New Roman" pitchFamily="18" charset="0"/>
                <a:cs typeface="Times New Roman" pitchFamily="18" charset="0"/>
              </a:rPr>
              <a:t>2. density of the tissue. </a:t>
            </a:r>
          </a:p>
          <a:p>
            <a:pPr lvl="0" algn="l" rtl="0">
              <a:lnSpc>
                <a:spcPct val="150000"/>
              </a:lnSpc>
            </a:pPr>
            <a:r>
              <a:rPr lang="en-US" sz="3200" b="1" dirty="0">
                <a:latin typeface="Times New Roman" pitchFamily="18" charset="0"/>
                <a:cs typeface="Times New Roman" pitchFamily="18" charset="0"/>
              </a:rPr>
              <a:t>3. thickness of the tissue. </a:t>
            </a:r>
          </a:p>
          <a:p>
            <a:pPr lvl="0" algn="l" rtl="0">
              <a:lnSpc>
                <a:spcPct val="150000"/>
              </a:lnSpc>
            </a:pPr>
            <a:r>
              <a:rPr lang="en-US" sz="3200" b="1" dirty="0">
                <a:latin typeface="Times New Roman" pitchFamily="18" charset="0"/>
                <a:cs typeface="Times New Roman" pitchFamily="18" charset="0"/>
              </a:rPr>
              <a:t>4. wavelength of the incident x-ray photon. </a:t>
            </a:r>
          </a:p>
        </p:txBody>
      </p:sp>
    </p:spTree>
    <p:extLst>
      <p:ext uri="{BB962C8B-B14F-4D97-AF65-F5344CB8AC3E}">
        <p14:creationId xmlns:p14="http://schemas.microsoft.com/office/powerpoint/2010/main" val="27740961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1569660"/>
          </a:xfrm>
          <a:prstGeom prst="rect">
            <a:avLst/>
          </a:prstGeom>
        </p:spPr>
        <p:txBody>
          <a:bodyPr wrap="square">
            <a:spAutoFit/>
          </a:bodyPr>
          <a:lstStyle/>
          <a:p>
            <a:pPr marL="457200" lvl="0" indent="-457200" algn="l" rtl="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QF is used because some types of radiation, such as Alpha Particles , are more biologically damaging internally than other types such as the Beta Particle . </a:t>
            </a:r>
          </a:p>
          <a:p>
            <a:pPr lvl="0" algn="l" rtl="0"/>
            <a:endParaRPr lang="en-US" sz="2400" b="1" dirty="0">
              <a:latin typeface="Times New Roman" panose="02020603050405020304" pitchFamily="18" charset="0"/>
              <a:cs typeface="Times New Roman" panose="02020603050405020304" pitchFamily="18" charset="0"/>
            </a:endParaRPr>
          </a:p>
        </p:txBody>
      </p:sp>
      <p:sp>
        <p:nvSpPr>
          <p:cNvPr id="3" name="مستطيل 2"/>
          <p:cNvSpPr/>
          <p:nvPr/>
        </p:nvSpPr>
        <p:spPr>
          <a:xfrm>
            <a:off x="251520" y="1772816"/>
            <a:ext cx="8712968" cy="1569660"/>
          </a:xfrm>
          <a:prstGeom prst="rect">
            <a:avLst/>
          </a:prstGeom>
        </p:spPr>
        <p:txBody>
          <a:bodyPr wrap="square">
            <a:spAutoFit/>
          </a:bodyPr>
          <a:lstStyle/>
          <a:p>
            <a:pPr marL="457200" lvl="0" indent="-457200" algn="l" rtl="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Low energy (</a:t>
            </a:r>
            <a:r>
              <a:rPr lang="en-US" sz="2400" b="1" dirty="0" err="1">
                <a:latin typeface="Times New Roman" panose="02020603050405020304" pitchFamily="18" charset="0"/>
                <a:cs typeface="Times New Roman" panose="02020603050405020304" pitchFamily="18" charset="0"/>
              </a:rPr>
              <a:t>E</a:t>
            </a:r>
            <a:r>
              <a:rPr lang="en-US" sz="2400" b="1" baseline="-25000" dirty="0" err="1">
                <a:latin typeface="Times New Roman" panose="02020603050405020304" pitchFamily="18" charset="0"/>
                <a:cs typeface="Times New Roman" panose="02020603050405020304" pitchFamily="18" charset="0"/>
              </a:rPr>
              <a:t>max</a:t>
            </a:r>
            <a:r>
              <a:rPr lang="en-US" sz="2400" b="1" dirty="0">
                <a:latin typeface="Times New Roman" panose="02020603050405020304" pitchFamily="18" charset="0"/>
                <a:cs typeface="Times New Roman" panose="02020603050405020304" pitchFamily="18" charset="0"/>
              </a:rPr>
              <a:t> &lt; 0.03 MeV) particles have a QF of 1.7 which reflects their inability to travel far in biological tissues and their resulting tendency to dissipate all their energy locally and therefore to cause greater biological damage.</a:t>
            </a:r>
          </a:p>
        </p:txBody>
      </p:sp>
      <p:sp>
        <p:nvSpPr>
          <p:cNvPr id="4" name="Rectangle 1"/>
          <p:cNvSpPr/>
          <p:nvPr/>
        </p:nvSpPr>
        <p:spPr>
          <a:xfrm>
            <a:off x="467544" y="3501008"/>
            <a:ext cx="8064896" cy="1938992"/>
          </a:xfrm>
          <a:prstGeom prst="rect">
            <a:avLst/>
          </a:prstGeom>
        </p:spPr>
        <p:txBody>
          <a:bodyPr wrap="square">
            <a:spAutoFit/>
          </a:bodyPr>
          <a:lstStyle/>
          <a:p>
            <a:pPr marL="457200" lvl="0" indent="-457200" algn="l" rtl="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Photons and beta particles have a low linear energy transfer coefficient(LET), meaning that they ionize atoms in the tissue that are spaced by several hundred nanometers (several tenths of a micrometer) apart, along their path </a:t>
            </a:r>
          </a:p>
        </p:txBody>
      </p:sp>
      <p:sp>
        <p:nvSpPr>
          <p:cNvPr id="5" name="Rectangle 1"/>
          <p:cNvSpPr/>
          <p:nvPr/>
        </p:nvSpPr>
        <p:spPr>
          <a:xfrm>
            <a:off x="786123" y="5384016"/>
            <a:ext cx="8352928" cy="1200329"/>
          </a:xfrm>
          <a:prstGeom prst="rect">
            <a:avLst/>
          </a:prstGeom>
        </p:spPr>
        <p:txBody>
          <a:bodyPr wrap="square">
            <a:spAutoFit/>
          </a:bodyPr>
          <a:lstStyle/>
          <a:p>
            <a:pPr lvl="0" algn="l" rtl="0"/>
            <a:r>
              <a:rPr lang="en-US" sz="2400" b="1" dirty="0">
                <a:solidFill>
                  <a:srgbClr val="FF0000"/>
                </a:solidFill>
                <a:latin typeface="Times New Roman" panose="02020603050405020304" pitchFamily="18" charset="0"/>
                <a:cs typeface="Times New Roman" panose="02020603050405020304" pitchFamily="18" charset="0"/>
              </a:rPr>
              <a:t>Effective  radiation dose</a:t>
            </a:r>
            <a:r>
              <a:rPr lang="en-US" sz="2400" b="1" dirty="0">
                <a:latin typeface="Times New Roman" panose="02020603050405020304" pitchFamily="18" charset="0"/>
                <a:cs typeface="Times New Roman" panose="02020603050405020304" pitchFamily="18" charset="0"/>
              </a:rPr>
              <a:t>, a number that provides an estimation of total danger to the whole organism, as a result of the radiation dose to part of the body. </a:t>
            </a:r>
          </a:p>
        </p:txBody>
      </p:sp>
    </p:spTree>
    <p:extLst>
      <p:ext uri="{BB962C8B-B14F-4D97-AF65-F5344CB8AC3E}">
        <p14:creationId xmlns:p14="http://schemas.microsoft.com/office/powerpoint/2010/main" val="9931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مستطيل 2"/>
          <p:cNvSpPr>
            <a:spLocks noChangeArrowheads="1"/>
          </p:cNvSpPr>
          <p:nvPr/>
        </p:nvSpPr>
        <p:spPr bwMode="auto">
          <a:xfrm>
            <a:off x="285720" y="214290"/>
            <a:ext cx="59165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FF0000"/>
                </a:solidFill>
                <a:latin typeface="Times New Roman" pitchFamily="18" charset="0"/>
                <a:cs typeface="Times New Roman" pitchFamily="18" charset="0"/>
              </a:rPr>
              <a:t>Absorption of X-Rays by Tissues</a:t>
            </a:r>
          </a:p>
        </p:txBody>
      </p:sp>
      <p:sp>
        <p:nvSpPr>
          <p:cNvPr id="3" name="Rectangle 2"/>
          <p:cNvSpPr/>
          <p:nvPr/>
        </p:nvSpPr>
        <p:spPr>
          <a:xfrm>
            <a:off x="611560" y="566246"/>
            <a:ext cx="8064896" cy="4031873"/>
          </a:xfrm>
          <a:prstGeom prst="rect">
            <a:avLst/>
          </a:prstGeom>
        </p:spPr>
        <p:txBody>
          <a:bodyPr wrap="square">
            <a:spAutoFit/>
          </a:bodyPr>
          <a:lstStyle/>
          <a:p>
            <a:pPr algn="l" rtl="0"/>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When X-rays pass through materials the energy of the beam is reduced or attenuated by :</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1-Photoelectric effect</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2-Compton effect (scattering):</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3-Pair production</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4-Scattering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915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4282" y="0"/>
            <a:ext cx="4698722" cy="823752"/>
          </a:xfrm>
          <a:prstGeom prst="rect">
            <a:avLst/>
          </a:prstGeom>
        </p:spPr>
        <p:txBody>
          <a:bodyPr wrap="none">
            <a:spAutoFit/>
          </a:bodyPr>
          <a:lstStyle/>
          <a:p>
            <a:pPr marL="457200" indent="-457200" algn="l" rtl="0">
              <a:lnSpc>
                <a:spcPct val="150000"/>
              </a:lnSpc>
              <a:buFont typeface="Calibri" pitchFamily="34" charset="0"/>
              <a:buAutoNum type="arabicPeriod"/>
            </a:pPr>
            <a:r>
              <a:rPr lang="en-US" sz="3600" b="1" dirty="0">
                <a:solidFill>
                  <a:srgbClr val="FF0000"/>
                </a:solidFill>
                <a:latin typeface="Times New Roman" pitchFamily="18" charset="0"/>
                <a:cs typeface="Times New Roman" pitchFamily="18" charset="0"/>
              </a:rPr>
              <a:t>Photoelectric effect: </a:t>
            </a:r>
          </a:p>
        </p:txBody>
      </p:sp>
      <p:pic>
        <p:nvPicPr>
          <p:cNvPr id="21510" name="Picture 6" descr="http://drgstoothpix.com/wp-content/uploads/2012/10/photoelectric-effect-1.jpg"/>
          <p:cNvPicPr>
            <a:picLocks noChangeAspect="1" noChangeArrowheads="1"/>
          </p:cNvPicPr>
          <p:nvPr/>
        </p:nvPicPr>
        <p:blipFill>
          <a:blip r:embed="rId2"/>
          <a:srcRect/>
          <a:stretch>
            <a:fillRect/>
          </a:stretch>
        </p:blipFill>
        <p:spPr bwMode="auto">
          <a:xfrm>
            <a:off x="683568" y="2780928"/>
            <a:ext cx="7072362" cy="3744416"/>
          </a:xfrm>
          <a:prstGeom prst="rect">
            <a:avLst/>
          </a:prstGeom>
          <a:noFill/>
        </p:spPr>
      </p:pic>
      <p:sp>
        <p:nvSpPr>
          <p:cNvPr id="2" name="Rectangle 1"/>
          <p:cNvSpPr/>
          <p:nvPr/>
        </p:nvSpPr>
        <p:spPr>
          <a:xfrm>
            <a:off x="395536" y="980728"/>
            <a:ext cx="8748464" cy="1569660"/>
          </a:xfrm>
          <a:prstGeom prst="rect">
            <a:avLst/>
          </a:prstGeom>
        </p:spPr>
        <p:txBody>
          <a:bodyPr wrap="square">
            <a:spAutoFit/>
          </a:bodyPr>
          <a:lstStyle/>
          <a:p>
            <a:pPr lvl="0" algn="l" rtl="0"/>
            <a:r>
              <a:rPr lang="en-US" sz="3200" b="1" dirty="0">
                <a:latin typeface="Times New Roman" panose="02020603050405020304" pitchFamily="18" charset="0"/>
                <a:cs typeface="Times New Roman" panose="02020603050405020304" pitchFamily="18" charset="0"/>
              </a:rPr>
              <a:t>Photoelectric effect: is the emission of electrons or other free carriers when light(photon) shines on a material.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52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hemdemos.uoregon.edu/sites/chemdemos1.uoregon.edu/files/Photoelectric%20Effect%20Image%2016_1.jpg"/>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77072"/>
            <a:ext cx="6153150" cy="2592288"/>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51520" y="385980"/>
                <a:ext cx="8712968" cy="3539430"/>
              </a:xfrm>
              <a:prstGeom prst="rect">
                <a:avLst/>
              </a:prstGeom>
            </p:spPr>
            <p:txBody>
              <a:bodyPr wrap="square">
                <a:spAutoFit/>
              </a:bodyPr>
              <a:lstStyle/>
              <a:p>
                <a:pPr lvl="0" algn="l" rtl="0"/>
                <a:r>
                  <a:rPr lang="en-US" sz="3200" b="1" dirty="0">
                    <a:latin typeface="Times New Roman" panose="02020603050405020304" pitchFamily="18" charset="0"/>
                    <a:cs typeface="Times New Roman" panose="02020603050405020304" pitchFamily="18" charset="0"/>
                  </a:rPr>
                  <a:t>When the incoming x-ray photon with energy (E= h</a:t>
                </a:r>
                <a14:m>
                  <m:oMath xmlns:m="http://schemas.openxmlformats.org/officeDocument/2006/math">
                    <m:r>
                      <a:rPr lang="en-US" sz="3200" b="1" i="1">
                        <a:latin typeface="Cambria Math"/>
                      </a:rPr>
                      <m:t>𝝂</m:t>
                    </m:r>
                    <m:r>
                      <a:rPr lang="en-US" sz="3200" b="1" i="1">
                        <a:latin typeface="Cambria Math"/>
                      </a:rPr>
                      <m:t>)</m:t>
                    </m:r>
                  </m:oMath>
                </a14:m>
                <a:r>
                  <a:rPr lang="en-US" sz="3200" b="1" dirty="0">
                    <a:latin typeface="Times New Roman" panose="02020603050405020304" pitchFamily="18" charset="0"/>
                    <a:cs typeface="Times New Roman" panose="02020603050405020304" pitchFamily="18" charset="0"/>
                  </a:rPr>
                  <a:t>. transfers all of its energy to an electron which then escapes from the atom </a:t>
                </a:r>
                <a:endParaRPr lang="en-US" sz="3200" dirty="0">
                  <a:latin typeface="Times New Roman" panose="02020603050405020304" pitchFamily="18" charset="0"/>
                  <a:cs typeface="Times New Roman" panose="02020603050405020304" pitchFamily="18" charset="0"/>
                </a:endParaRPr>
              </a:p>
              <a:p>
                <a:pPr lvl="0" algn="l" rtl="0"/>
                <a:r>
                  <a:rPr lang="en-US" sz="3200" b="1" dirty="0">
                    <a:latin typeface="Times New Roman" panose="02020603050405020304" pitchFamily="18" charset="0"/>
                    <a:cs typeface="Times New Roman" panose="02020603050405020304" pitchFamily="18" charset="0"/>
                  </a:rPr>
                  <a:t> The photoelectron uses some of its energy ( the binding energy) to get away from the positive nucleus and spend the remainder ripping off (ionizing) surrounding atoms. </a:t>
                </a:r>
                <a:endParaRPr lang="en-US" sz="32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385980"/>
                <a:ext cx="8712968" cy="3539430"/>
              </a:xfrm>
              <a:prstGeom prst="rect">
                <a:avLst/>
              </a:prstGeom>
              <a:blipFill rotWithShape="1">
                <a:blip r:embed="rId3"/>
                <a:stretch>
                  <a:fillRect l="-1748" t="-2410" r="-769" b="-4475"/>
                </a:stretch>
              </a:blipFill>
            </p:spPr>
            <p:txBody>
              <a:bodyPr/>
              <a:lstStyle/>
              <a:p>
                <a:r>
                  <a:rPr lang="ar-IQ">
                    <a:noFill/>
                  </a:rPr>
                  <a:t> </a:t>
                </a:r>
              </a:p>
            </p:txBody>
          </p:sp>
        </mc:Fallback>
      </mc:AlternateContent>
    </p:spTree>
    <p:extLst>
      <p:ext uri="{BB962C8B-B14F-4D97-AF65-F5344CB8AC3E}">
        <p14:creationId xmlns:p14="http://schemas.microsoft.com/office/powerpoint/2010/main" val="3582492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776864" cy="3046988"/>
          </a:xfrm>
          <a:prstGeom prst="rect">
            <a:avLst/>
          </a:prstGeom>
        </p:spPr>
        <p:txBody>
          <a:bodyPr wrap="square">
            <a:spAutoFit/>
          </a:bodyPr>
          <a:lstStyle/>
          <a:p>
            <a:pPr algn="l" rtl="0"/>
            <a:r>
              <a:rPr lang="en-US" sz="3200" b="1" dirty="0">
                <a:latin typeface="Times New Roman" panose="02020603050405020304" pitchFamily="18" charset="0"/>
                <a:cs typeface="Times New Roman" panose="02020603050405020304" pitchFamily="18" charset="0"/>
              </a:rPr>
              <a:t>Photoelectric effect</a:t>
            </a:r>
            <a:endParaRPr lang="en-US" sz="3200" dirty="0">
              <a:latin typeface="Times New Roman" panose="02020603050405020304" pitchFamily="18" charset="0"/>
              <a:cs typeface="Times New Roman" panose="02020603050405020304" pitchFamily="18" charset="0"/>
            </a:endParaRPr>
          </a:p>
          <a:p>
            <a:pPr marL="514350" lvl="0" indent="-514350" algn="l" rtl="0">
              <a:buFont typeface="+mj-lt"/>
              <a:buAutoNum type="arabicPeriod"/>
            </a:pPr>
            <a:r>
              <a:rPr lang="en-US" sz="3200" b="1" dirty="0">
                <a:latin typeface="Times New Roman" panose="02020603050405020304" pitchFamily="18" charset="0"/>
                <a:cs typeface="Times New Roman" panose="02020603050405020304" pitchFamily="18" charset="0"/>
              </a:rPr>
              <a:t> Is occur in the intense electric field near the nucleus than in the outer levels of the atom.</a:t>
            </a:r>
            <a:endParaRPr lang="en-US" sz="3200" dirty="0">
              <a:latin typeface="Times New Roman" panose="02020603050405020304" pitchFamily="18" charset="0"/>
              <a:cs typeface="Times New Roman" panose="02020603050405020304" pitchFamily="18" charset="0"/>
            </a:endParaRPr>
          </a:p>
          <a:p>
            <a:pPr marL="514350" lvl="0" indent="-514350" algn="l" rtl="0">
              <a:buFont typeface="+mj-lt"/>
              <a:buAutoNum type="arabicPeriod"/>
            </a:pPr>
            <a:r>
              <a:rPr lang="en-US" sz="3200" b="1" dirty="0">
                <a:latin typeface="Times New Roman" panose="02020603050405020304" pitchFamily="18" charset="0"/>
                <a:cs typeface="Times New Roman" panose="02020603050405020304" pitchFamily="18" charset="0"/>
              </a:rPr>
              <a:t>Is more common in elements with high Z than in those with low Z.</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928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6406" t="15625" r="10938" b="18750"/>
          <a:stretch>
            <a:fillRect/>
          </a:stretch>
        </p:blipFill>
        <p:spPr bwMode="auto">
          <a:xfrm>
            <a:off x="228600" y="0"/>
            <a:ext cx="8915400" cy="6643710"/>
          </a:xfrm>
          <a:prstGeom prst="rect">
            <a:avLst/>
          </a:prstGeom>
          <a:noFill/>
          <a:ln w="9525">
            <a:noFill/>
            <a:miter lim="800000"/>
            <a:headEnd/>
            <a:tailEnd/>
          </a:ln>
        </p:spPr>
      </p:pic>
      <p:sp>
        <p:nvSpPr>
          <p:cNvPr id="3" name="مستطيل 2"/>
          <p:cNvSpPr/>
          <p:nvPr/>
        </p:nvSpPr>
        <p:spPr>
          <a:xfrm>
            <a:off x="1763688" y="5905820"/>
            <a:ext cx="697627" cy="742511"/>
          </a:xfrm>
          <a:prstGeom prst="rect">
            <a:avLst/>
          </a:prstGeom>
        </p:spPr>
        <p:txBody>
          <a:bodyPr wrap="none">
            <a:spAutoFit/>
          </a:bodyPr>
          <a:lstStyle/>
          <a:p>
            <a:pPr algn="l" rtl="0">
              <a:lnSpc>
                <a:spcPct val="150000"/>
              </a:lnSpc>
            </a:pPr>
            <a:r>
              <a:rPr lang="en-US" sz="3200" b="1" dirty="0">
                <a:solidFill>
                  <a:srgbClr val="FF0000"/>
                </a:solidFill>
                <a:latin typeface="Times New Roman" pitchFamily="18" charset="0"/>
                <a:cs typeface="Times New Roman" pitchFamily="18" charset="0"/>
              </a:rPr>
              <a:t>2.  </a:t>
            </a:r>
          </a:p>
        </p:txBody>
      </p:sp>
    </p:spTree>
    <p:extLst>
      <p:ext uri="{BB962C8B-B14F-4D97-AF65-F5344CB8AC3E}">
        <p14:creationId xmlns:p14="http://schemas.microsoft.com/office/powerpoint/2010/main" val="3661177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280920" cy="6001643"/>
          </a:xfrm>
          <a:prstGeom prst="rect">
            <a:avLst/>
          </a:prstGeom>
        </p:spPr>
        <p:txBody>
          <a:bodyPr wrap="square">
            <a:spAutoFit/>
          </a:bodyPr>
          <a:lstStyle/>
          <a:p>
            <a:pPr lvl="0" algn="l" rtl="0">
              <a:lnSpc>
                <a:spcPct val="150000"/>
              </a:lnSpc>
            </a:pPr>
            <a:r>
              <a:rPr lang="en-US" sz="3200" b="1" dirty="0">
                <a:solidFill>
                  <a:srgbClr val="FF0000"/>
                </a:solidFill>
                <a:latin typeface="Times New Roman" panose="02020603050405020304" pitchFamily="18" charset="0"/>
                <a:cs typeface="Times New Roman" panose="02020603050405020304" pitchFamily="18" charset="0"/>
              </a:rPr>
              <a:t>Compton effect (scattering): </a:t>
            </a:r>
            <a:endParaRPr lang="en-US" sz="3200" dirty="0">
              <a:solidFill>
                <a:srgbClr val="FF0000"/>
              </a:solidFill>
              <a:latin typeface="Times New Roman" panose="02020603050405020304" pitchFamily="18" charset="0"/>
              <a:cs typeface="Times New Roman" panose="02020603050405020304" pitchFamily="18" charset="0"/>
            </a:endParaRPr>
          </a:p>
          <a:p>
            <a:pPr marL="45720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Is  the scattering of a photon by a charged particle, usually an electron. </a:t>
            </a:r>
          </a:p>
          <a:p>
            <a:pPr marL="45720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It results in a decrease in energy (increase in wavelength) of the photon (which may be an X-ray or gamma ray photon), </a:t>
            </a:r>
          </a:p>
          <a:p>
            <a:pPr marL="457200" indent="-457200" algn="l" rtl="0">
              <a:lnSpc>
                <a:spcPct val="150000"/>
              </a:lnSpc>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Part of the energy of the photon is transferred to the recoiling electron.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588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57158" y="214290"/>
            <a:ext cx="5333511" cy="742511"/>
          </a:xfrm>
          <a:prstGeom prst="rect">
            <a:avLst/>
          </a:prstGeom>
        </p:spPr>
        <p:txBody>
          <a:bodyPr wrap="none">
            <a:spAutoFit/>
          </a:bodyPr>
          <a:lstStyle/>
          <a:p>
            <a:pPr algn="l" rtl="0">
              <a:lnSpc>
                <a:spcPct val="150000"/>
              </a:lnSpc>
            </a:pPr>
            <a:r>
              <a:rPr lang="en-US" sz="3200" b="1" dirty="0">
                <a:solidFill>
                  <a:srgbClr val="FF0000"/>
                </a:solidFill>
                <a:latin typeface="Times New Roman" pitchFamily="18" charset="0"/>
                <a:cs typeface="Times New Roman" pitchFamily="18" charset="0"/>
              </a:rPr>
              <a:t> Compton effect (scattering): </a:t>
            </a:r>
          </a:p>
        </p:txBody>
      </p:sp>
      <p:pic>
        <p:nvPicPr>
          <p:cNvPr id="19458" name="Picture 2" descr="http://staff.orecity.k12.or.us/les.sitton/Nuclear/The%20Momentum%20of%20a%20Photon%20and%20the%20Compton%20Effect_files/nfg010.gif"/>
          <p:cNvPicPr>
            <a:picLocks noChangeAspect="1" noChangeArrowheads="1"/>
          </p:cNvPicPr>
          <p:nvPr/>
        </p:nvPicPr>
        <p:blipFill>
          <a:blip r:embed="rId2"/>
          <a:srcRect/>
          <a:stretch>
            <a:fillRect/>
          </a:stretch>
        </p:blipFill>
        <p:spPr bwMode="auto">
          <a:xfrm>
            <a:off x="1857356" y="1643050"/>
            <a:ext cx="5715040" cy="4357718"/>
          </a:xfrm>
          <a:prstGeom prst="rect">
            <a:avLst/>
          </a:prstGeom>
          <a:noFill/>
        </p:spPr>
      </p:pic>
    </p:spTree>
    <p:extLst>
      <p:ext uri="{BB962C8B-B14F-4D97-AF65-F5344CB8AC3E}">
        <p14:creationId xmlns:p14="http://schemas.microsoft.com/office/powerpoint/2010/main" val="3828018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2"/>
          <p:cNvSpPr>
            <a:spLocks noChangeArrowheads="1"/>
          </p:cNvSpPr>
          <p:nvPr/>
        </p:nvSpPr>
        <p:spPr bwMode="auto">
          <a:xfrm>
            <a:off x="294735" y="1052736"/>
            <a:ext cx="856773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lnSpc>
                <a:spcPct val="150000"/>
              </a:lnSpc>
              <a:buFont typeface="Wingdings" pitchFamily="2" charset="2"/>
              <a:buChar char="Ø"/>
            </a:pPr>
            <a:r>
              <a:rPr lang="en-US" sz="3200" b="1" dirty="0">
                <a:latin typeface="Times New Roman" pitchFamily="18" charset="0"/>
                <a:cs typeface="Times New Roman" pitchFamily="18" charset="0"/>
              </a:rPr>
              <a:t>The  x-ray photon can collide with a loosely bound outer electron,</a:t>
            </a:r>
          </a:p>
          <a:p>
            <a:pPr algn="l" rtl="0">
              <a:lnSpc>
                <a:spcPct val="150000"/>
              </a:lnSpc>
              <a:buFont typeface="Wingdings" pitchFamily="2" charset="2"/>
              <a:buChar char="Ø"/>
            </a:pPr>
            <a:r>
              <a:rPr lang="en-US" sz="3200" b="1" dirty="0">
                <a:latin typeface="Times New Roman" pitchFamily="18" charset="0"/>
                <a:cs typeface="Times New Roman" pitchFamily="18" charset="0"/>
              </a:rPr>
              <a:t> at the collision,  the electron receives part of the energy and remainder is given in a Compton (scattered) photon ,which then travels in a direction from that of the original x-ray.</a:t>
            </a:r>
          </a:p>
        </p:txBody>
      </p:sp>
      <p:sp>
        <p:nvSpPr>
          <p:cNvPr id="3" name="مستطيل 2"/>
          <p:cNvSpPr/>
          <p:nvPr/>
        </p:nvSpPr>
        <p:spPr>
          <a:xfrm>
            <a:off x="357158" y="214290"/>
            <a:ext cx="5230919" cy="742511"/>
          </a:xfrm>
          <a:prstGeom prst="rect">
            <a:avLst/>
          </a:prstGeom>
        </p:spPr>
        <p:txBody>
          <a:bodyPr wrap="none">
            <a:spAutoFit/>
          </a:bodyPr>
          <a:lstStyle/>
          <a:p>
            <a:pPr algn="l" rtl="0">
              <a:lnSpc>
                <a:spcPct val="150000"/>
              </a:lnSpc>
            </a:pPr>
            <a:r>
              <a:rPr lang="en-US" sz="3200" b="1" dirty="0">
                <a:solidFill>
                  <a:srgbClr val="FF0000"/>
                </a:solidFill>
                <a:latin typeface="Times New Roman" pitchFamily="18" charset="0"/>
                <a:cs typeface="Times New Roman" pitchFamily="18" charset="0"/>
              </a:rPr>
              <a:t>Compton effect (scattering): </a:t>
            </a:r>
          </a:p>
        </p:txBody>
      </p:sp>
    </p:spTree>
    <p:extLst>
      <p:ext uri="{BB962C8B-B14F-4D97-AF65-F5344CB8AC3E}">
        <p14:creationId xmlns:p14="http://schemas.microsoft.com/office/powerpoint/2010/main" val="4007156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مستطيل 2"/>
          <p:cNvSpPr>
            <a:spLocks noChangeArrowheads="1"/>
          </p:cNvSpPr>
          <p:nvPr/>
        </p:nvSpPr>
        <p:spPr bwMode="auto">
          <a:xfrm>
            <a:off x="293131" y="764704"/>
            <a:ext cx="8351838" cy="443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lnSpc>
                <a:spcPct val="150000"/>
              </a:lnSpc>
              <a:buFont typeface="Wingdings" pitchFamily="2" charset="2"/>
              <a:buChar char="Ø"/>
            </a:pPr>
            <a:r>
              <a:rPr lang="en-US" sz="3200" b="1" dirty="0">
                <a:latin typeface="Times New Roman" pitchFamily="18" charset="0"/>
                <a:cs typeface="Times New Roman" pitchFamily="18" charset="0"/>
              </a:rPr>
              <a:t>The x-ray has an effective mass m of  </a:t>
            </a:r>
            <a:r>
              <a:rPr lang="en-US" sz="3200" b="1" dirty="0">
                <a:solidFill>
                  <a:srgbClr val="FF0000"/>
                </a:solidFill>
                <a:latin typeface="Times New Roman" pitchFamily="18" charset="0"/>
                <a:cs typeface="Times New Roman" pitchFamily="18" charset="0"/>
              </a:rPr>
              <a:t>E/c²</a:t>
            </a:r>
          </a:p>
          <a:p>
            <a:pPr algn="l" rtl="0">
              <a:lnSpc>
                <a:spcPct val="150000"/>
              </a:lnSpc>
            </a:pPr>
            <a:r>
              <a:rPr lang="en-US" sz="3200" b="1" dirty="0">
                <a:latin typeface="Times New Roman" pitchFamily="18" charset="0"/>
                <a:cs typeface="Times New Roman" pitchFamily="18" charset="0"/>
              </a:rPr>
              <a:t>And its momentum is </a:t>
            </a:r>
            <a:r>
              <a:rPr lang="en-US" sz="3200" b="1" dirty="0">
                <a:solidFill>
                  <a:srgbClr val="FF0000"/>
                </a:solidFill>
                <a:latin typeface="Times New Roman" pitchFamily="18" charset="0"/>
                <a:cs typeface="Times New Roman" pitchFamily="18" charset="0"/>
              </a:rPr>
              <a:t>E/c, </a:t>
            </a:r>
          </a:p>
          <a:p>
            <a:pPr algn="l" rtl="0">
              <a:lnSpc>
                <a:spcPct val="150000"/>
              </a:lnSpc>
            </a:pPr>
            <a:r>
              <a:rPr lang="en-US" sz="3200" b="1" dirty="0">
                <a:latin typeface="Times New Roman" pitchFamily="18" charset="0"/>
                <a:cs typeface="Times New Roman" pitchFamily="18" charset="0"/>
              </a:rPr>
              <a:t>we can calculate the energy equivalent of electron mass to be</a:t>
            </a:r>
            <a:r>
              <a:rPr lang="en-US" sz="3200" b="1" dirty="0">
                <a:solidFill>
                  <a:srgbClr val="FF0000"/>
                </a:solidFill>
                <a:latin typeface="Times New Roman" pitchFamily="18" charset="0"/>
                <a:cs typeface="Times New Roman" pitchFamily="18" charset="0"/>
              </a:rPr>
              <a:t> 511 keV, </a:t>
            </a:r>
            <a:r>
              <a:rPr lang="en-US" sz="3200" b="1" dirty="0">
                <a:latin typeface="Times New Roman" pitchFamily="18" charset="0"/>
                <a:cs typeface="Times New Roman" pitchFamily="18" charset="0"/>
              </a:rPr>
              <a:t>and</a:t>
            </a:r>
            <a:r>
              <a:rPr lang="en-US" sz="3200" b="1" dirty="0">
                <a:solidFill>
                  <a:srgbClr val="FF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Compton effect is most likely to occur when the x-ray has this energy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2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7544" y="476672"/>
                <a:ext cx="8424936" cy="2841612"/>
              </a:xfrm>
              <a:prstGeom prst="rect">
                <a:avLst/>
              </a:prstGeom>
            </p:spPr>
            <p:txBody>
              <a:bodyPr wrap="square">
                <a:spAutoFit/>
              </a:bodyPr>
              <a:lstStyle/>
              <a:p>
                <a:pPr lvl="0" algn="l" rtl="0"/>
                <a:r>
                  <a:rPr lang="en-US" sz="3200" b="1" dirty="0">
                    <a:latin typeface="Times New Roman" panose="02020603050405020304" pitchFamily="18" charset="0"/>
                    <a:cs typeface="Times New Roman" panose="02020603050405020304" pitchFamily="18" charset="0"/>
                  </a:rPr>
                  <a:t>The number of Compton collisions depends </a:t>
                </a:r>
                <a:r>
                  <a:rPr lang="en-US" sz="3200" b="1" dirty="0">
                    <a:solidFill>
                      <a:srgbClr val="FF0000"/>
                    </a:solidFill>
                    <a:latin typeface="Times New Roman" panose="02020603050405020304" pitchFamily="18" charset="0"/>
                    <a:cs typeface="Times New Roman" panose="02020603050405020304" pitchFamily="18" charset="0"/>
                  </a:rPr>
                  <a:t>only on the number of electrons per cubic centimeter,</a:t>
                </a:r>
                <a:r>
                  <a:rPr lang="en-US" sz="3200" b="1" dirty="0">
                    <a:latin typeface="Times New Roman" panose="02020603050405020304" pitchFamily="18" charset="0"/>
                    <a:cs typeface="Times New Roman" panose="02020603050405020304" pitchFamily="18" charset="0"/>
                  </a:rPr>
                  <a:t> </a:t>
                </a:r>
              </a:p>
              <a:p>
                <a:pPr lvl="0" algn="l" rtl="0"/>
                <a:r>
                  <a:rPr lang="en-US" sz="3200" b="1" dirty="0">
                    <a:latin typeface="Times New Roman" panose="02020603050405020304" pitchFamily="18" charset="0"/>
                    <a:cs typeface="Times New Roman" panose="02020603050405020304" pitchFamily="18" charset="0"/>
                  </a:rPr>
                  <a:t>which is proportional to the density.</a:t>
                </a:r>
                <a:endParaRPr lang="en-US" sz="3200"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a:t>
                </a:r>
                <a14:m>
                  <m:oMath xmlns:m="http://schemas.openxmlformats.org/officeDocument/2006/math">
                    <m:r>
                      <a:rPr lang="en-US" sz="3200" b="1" i="1">
                        <a:latin typeface="Cambria Math"/>
                      </a:rPr>
                      <m:t> </m:t>
                    </m:r>
                    <m:sSup>
                      <m:sSupPr>
                        <m:ctrlPr>
                          <a:rPr lang="en-US" sz="3200" b="1" i="1">
                            <a:latin typeface="Cambria Math" panose="02040503050406030204" pitchFamily="18" charset="0"/>
                          </a:rPr>
                        </m:ctrlPr>
                      </m:sSupPr>
                      <m:e>
                        <m:r>
                          <a:rPr lang="en-US" sz="3200" b="1" i="1">
                            <a:latin typeface="Cambria Math"/>
                          </a:rPr>
                          <m:t>𝝀</m:t>
                        </m:r>
                      </m:e>
                      <m:sup>
                        <m:r>
                          <a:rPr lang="en-US" sz="3200" b="1" i="1">
                            <a:latin typeface="Cambria Math"/>
                          </a:rPr>
                          <m:t>′</m:t>
                        </m:r>
                      </m:sup>
                    </m:sSup>
                    <m:r>
                      <a:rPr lang="en-US" sz="3200" b="1" i="1">
                        <a:latin typeface="Cambria Math"/>
                      </a:rPr>
                      <m:t>−</m:t>
                    </m:r>
                    <m:r>
                      <a:rPr lang="en-US" sz="3200" b="1" i="1">
                        <a:latin typeface="Cambria Math"/>
                      </a:rPr>
                      <m:t>𝝀</m:t>
                    </m:r>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𝒉</m:t>
                        </m:r>
                      </m:num>
                      <m:den>
                        <m:sSub>
                          <m:sSubPr>
                            <m:ctrlPr>
                              <a:rPr lang="en-US" sz="3200" b="1" i="1">
                                <a:latin typeface="Cambria Math" panose="02040503050406030204" pitchFamily="18" charset="0"/>
                              </a:rPr>
                            </m:ctrlPr>
                          </m:sSubPr>
                          <m:e>
                            <m:r>
                              <a:rPr lang="en-US" sz="3200" b="1" i="1">
                                <a:latin typeface="Cambria Math"/>
                              </a:rPr>
                              <m:t>𝒎</m:t>
                            </m:r>
                          </m:e>
                          <m:sub>
                            <m:r>
                              <a:rPr lang="en-US" sz="3200" b="1" i="1">
                                <a:latin typeface="Cambria Math"/>
                              </a:rPr>
                              <m:t>𝒆</m:t>
                            </m:r>
                          </m:sub>
                        </m:sSub>
                        <m:r>
                          <a:rPr lang="en-US" sz="3200" b="1" i="1">
                            <a:latin typeface="Cambria Math"/>
                          </a:rPr>
                          <m:t>𝒄</m:t>
                        </m:r>
                      </m:den>
                    </m:f>
                    <m:r>
                      <a:rPr lang="en-US" sz="3200" b="1" i="1">
                        <a:latin typeface="Cambria Math"/>
                      </a:rPr>
                      <m:t> (</m:t>
                    </m:r>
                    <m:r>
                      <a:rPr lang="en-US" sz="3200" b="1" i="1">
                        <a:latin typeface="Cambria Math"/>
                      </a:rPr>
                      <m:t>𝟏</m:t>
                    </m:r>
                    <m:r>
                      <a:rPr lang="en-US" sz="3200" b="1" i="1">
                        <a:latin typeface="Cambria Math"/>
                      </a:rPr>
                      <m:t>−</m:t>
                    </m:r>
                    <m:r>
                      <a:rPr lang="en-US" sz="3200" b="1" i="1">
                        <a:latin typeface="Cambria Math"/>
                      </a:rPr>
                      <m:t>𝒄𝒐𝒔</m:t>
                    </m:r>
                    <m:r>
                      <a:rPr lang="en-US" sz="3200" b="1" i="1">
                        <a:latin typeface="Cambria Math"/>
                      </a:rPr>
                      <m:t>𝜽</m:t>
                    </m:r>
                    <m:r>
                      <a:rPr lang="en-US" sz="3200" b="1" i="1">
                        <a:latin typeface="Cambria Math"/>
                      </a:rPr>
                      <m:t>)</m:t>
                    </m:r>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7544" y="476672"/>
                <a:ext cx="8424936" cy="2841612"/>
              </a:xfrm>
              <a:prstGeom prst="rect">
                <a:avLst/>
              </a:prstGeom>
              <a:blipFill rotWithShape="1">
                <a:blip r:embed="rId2"/>
                <a:stretch>
                  <a:fillRect l="-1881" t="-3004"/>
                </a:stretch>
              </a:blipFill>
            </p:spPr>
            <p:txBody>
              <a:bodyPr/>
              <a:lstStyle/>
              <a:p>
                <a:r>
                  <a:rPr lang="ar-IQ">
                    <a:noFill/>
                  </a:rPr>
                  <a:t> </a:t>
                </a:r>
              </a:p>
            </p:txBody>
          </p:sp>
        </mc:Fallback>
      </mc:AlternateContent>
      <p:sp>
        <p:nvSpPr>
          <p:cNvPr id="3" name="Rectangle 2"/>
          <p:cNvSpPr/>
          <p:nvPr/>
        </p:nvSpPr>
        <p:spPr>
          <a:xfrm>
            <a:off x="656928" y="3573016"/>
            <a:ext cx="6291336" cy="3108543"/>
          </a:xfrm>
          <a:prstGeom prst="rect">
            <a:avLst/>
          </a:prstGeom>
        </p:spPr>
        <p:txBody>
          <a:bodyPr wrap="square">
            <a:spAutoFit/>
          </a:bodyPr>
          <a:lstStyle/>
          <a:p>
            <a:pPr algn="l" rtl="0"/>
            <a:r>
              <a:rPr lang="en-US" sz="2800" b="1" dirty="0">
                <a:latin typeface="Times New Roman" panose="02020603050405020304" pitchFamily="18" charset="0"/>
                <a:cs typeface="Times New Roman" panose="02020603050405020304" pitchFamily="18" charset="0"/>
              </a:rPr>
              <a:t>Where</a:t>
            </a:r>
            <a:endParaRPr lang="en-US" sz="2800" dirty="0">
              <a:latin typeface="Times New Roman" panose="02020603050405020304" pitchFamily="18" charset="0"/>
              <a:cs typeface="Times New Roman" panose="02020603050405020304" pitchFamily="18" charset="0"/>
            </a:endParaRPr>
          </a:p>
          <a:p>
            <a:pPr algn="l" rtl="0"/>
            <a:r>
              <a:rPr lang="en-US" sz="2800" b="1" dirty="0">
                <a:latin typeface="Times New Roman" panose="02020603050405020304" pitchFamily="18" charset="0"/>
                <a:cs typeface="Times New Roman" panose="02020603050405020304" pitchFamily="18" charset="0"/>
              </a:rPr>
              <a:t> λ</a:t>
            </a:r>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the initial wavelength</a:t>
            </a:r>
            <a:r>
              <a:rPr lang="ar-IQ"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l" rtl="0"/>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λ</a:t>
            </a:r>
            <a:r>
              <a:rPr lang="en-US" sz="2800" b="1" baseline="30000" dirty="0">
                <a:latin typeface="Times New Roman" panose="02020603050405020304" pitchFamily="18" charset="0"/>
                <a:cs typeface="Times New Roman" panose="02020603050405020304" pitchFamily="18" charset="0"/>
              </a:rPr>
              <a:t>′</a:t>
            </a:r>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the wavelength after scattering</a:t>
            </a:r>
            <a:r>
              <a:rPr lang="ar-IQ"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l" rtl="0"/>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the Planck constant</a:t>
            </a:r>
            <a:r>
              <a:rPr lang="ar-IQ"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l" rtl="0"/>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a:t>
            </a:r>
            <a:r>
              <a:rPr lang="en-US" sz="2800" b="1" baseline="-25000" dirty="0">
                <a:latin typeface="Times New Roman" panose="02020603050405020304" pitchFamily="18" charset="0"/>
                <a:cs typeface="Times New Roman" panose="02020603050405020304" pitchFamily="18" charset="0"/>
              </a:rPr>
              <a:t>e </a:t>
            </a:r>
            <a:r>
              <a:rPr lang="en-US" sz="2800" b="1" dirty="0">
                <a:latin typeface="Times New Roman" panose="02020603050405020304" pitchFamily="18" charset="0"/>
                <a:cs typeface="Times New Roman" panose="02020603050405020304" pitchFamily="18" charset="0"/>
              </a:rPr>
              <a:t>is the electron rest mass</a:t>
            </a:r>
            <a:r>
              <a:rPr lang="ar-IQ"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l" rtl="0"/>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t>
            </a:r>
            <a:r>
              <a:rPr lang="ar-IQ"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the speed of light, and</a:t>
            </a:r>
            <a:endParaRPr lang="en-US" sz="2800" dirty="0">
              <a:latin typeface="Times New Roman" panose="02020603050405020304" pitchFamily="18" charset="0"/>
              <a:cs typeface="Times New Roman" panose="02020603050405020304" pitchFamily="18" charset="0"/>
            </a:endParaRPr>
          </a:p>
          <a:p>
            <a:pPr algn="l"/>
            <a:r>
              <a:rPr lang="en-US" sz="2800" b="1" dirty="0">
                <a:latin typeface="Times New Roman" panose="02020603050405020304" pitchFamily="18" charset="0"/>
                <a:cs typeface="Times New Roman" panose="02020603050405020304" pitchFamily="18" charset="0"/>
              </a:rPr>
              <a:t>θ is the scattering angle</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44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496944" cy="2308324"/>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The oxygen enhancement ratio (OER) </a:t>
            </a:r>
          </a:p>
          <a:p>
            <a:pPr algn="l" rtl="0"/>
            <a:endParaRPr lang="en-US" sz="2400" b="1" dirty="0">
              <a:solidFill>
                <a:srgbClr val="FF0000"/>
              </a:solidFill>
              <a:latin typeface="Times New Roman" panose="02020603050405020304" pitchFamily="18" charset="0"/>
              <a:cs typeface="Times New Roman" panose="02020603050405020304" pitchFamily="18" charset="0"/>
            </a:endParaRPr>
          </a:p>
          <a:p>
            <a:pPr algn="l" rtl="0"/>
            <a:r>
              <a:rPr lang="en-US" sz="2400" b="1" dirty="0">
                <a:solidFill>
                  <a:srgbClr val="FF0000"/>
                </a:solidFill>
                <a:latin typeface="Times New Roman" panose="02020603050405020304" pitchFamily="18" charset="0"/>
                <a:cs typeface="Times New Roman" panose="02020603050405020304" pitchFamily="18" charset="0"/>
              </a:rPr>
              <a:t>OER : </a:t>
            </a:r>
            <a:r>
              <a:rPr lang="en-US" sz="2400" b="1" dirty="0">
                <a:latin typeface="Times New Roman" panose="02020603050405020304" pitchFamily="18" charset="0"/>
                <a:cs typeface="Times New Roman" panose="02020603050405020304" pitchFamily="18" charset="0"/>
              </a:rPr>
              <a:t>is the ratio of doses under hypoxic to aerated conditions that produce the same biologic effect. Or </a:t>
            </a:r>
          </a:p>
          <a:p>
            <a:pPr algn="l" rtl="0"/>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OER</a:t>
            </a:r>
            <a:r>
              <a:rPr lang="en-US" sz="2400" b="1" dirty="0">
                <a:latin typeface="Times New Roman" panose="02020603050405020304" pitchFamily="18" charset="0"/>
                <a:cs typeface="Times New Roman" panose="02020603050405020304" pitchFamily="18" charset="0"/>
              </a:rPr>
              <a:t> detrimental effect of ionizing radiation due to the presence of oxygen.</a:t>
            </a:r>
          </a:p>
        </p:txBody>
      </p:sp>
      <mc:AlternateContent xmlns:mc="http://schemas.openxmlformats.org/markup-compatibility/2006" xmlns:a14="http://schemas.microsoft.com/office/drawing/2010/main">
        <mc:Choice Requires="a14">
          <p:sp>
            <p:nvSpPr>
              <p:cNvPr id="3" name="Rectangle 1"/>
              <p:cNvSpPr/>
              <p:nvPr/>
            </p:nvSpPr>
            <p:spPr>
              <a:xfrm>
                <a:off x="0" y="4293096"/>
                <a:ext cx="8964488" cy="1000723"/>
              </a:xfrm>
              <a:prstGeom prst="rect">
                <a:avLst/>
              </a:prstGeom>
            </p:spPr>
            <p:txBody>
              <a:bodyPr wrap="square">
                <a:spAutoFit/>
              </a:bodyPr>
              <a:lstStyle/>
              <a:p>
                <a:pPr lvl="0" algn="l" rtl="0"/>
                <a:r>
                  <a:rPr lang="en-US" sz="2400" b="1" dirty="0">
                    <a:latin typeface="Times New Roman" panose="02020603050405020304" pitchFamily="18" charset="0"/>
                    <a:cs typeface="Times New Roman" panose="02020603050405020304" pitchFamily="18" charset="0"/>
                  </a:rPr>
                  <a:t> Lack of oxygen (hypoxic cells) results in more radio resistant cells. </a:t>
                </a:r>
              </a:p>
              <a:p>
                <a:pPr algn="ctr" rtl="0"/>
                <a:r>
                  <a:rPr lang="en-US" sz="2400" b="1" dirty="0">
                    <a:solidFill>
                      <a:srgbClr val="FF0000"/>
                    </a:solidFill>
                    <a:latin typeface="Times New Roman" panose="02020603050405020304" pitchFamily="18" charset="0"/>
                    <a:cs typeface="Times New Roman" panose="02020603050405020304" pitchFamily="18" charset="0"/>
                  </a:rPr>
                  <a:t>ORE =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𝒓𝒂𝒅𝒊𝒂𝒕𝒊𝒐𝒏</m:t>
                        </m:r>
                        <m:r>
                          <a:rPr lang="en-US" sz="2400" b="1">
                            <a:solidFill>
                              <a:srgbClr val="FF0000"/>
                            </a:solidFill>
                            <a:latin typeface="Cambria Math"/>
                          </a:rPr>
                          <m:t> </m:t>
                        </m:r>
                        <m:r>
                          <a:rPr lang="en-US" sz="2400" b="1" i="1">
                            <a:solidFill>
                              <a:srgbClr val="FF0000"/>
                            </a:solidFill>
                            <a:latin typeface="Cambria Math"/>
                          </a:rPr>
                          <m:t>𝒅𝒐𝒔𝒆𝒔</m:t>
                        </m:r>
                        <m:r>
                          <a:rPr lang="en-US" sz="2400" b="1" i="1">
                            <a:solidFill>
                              <a:srgbClr val="FF0000"/>
                            </a:solidFill>
                            <a:latin typeface="Cambria Math"/>
                          </a:rPr>
                          <m:t> </m:t>
                        </m:r>
                        <m:r>
                          <a:rPr lang="en-US" sz="2400" b="1" i="1">
                            <a:solidFill>
                              <a:srgbClr val="FF0000"/>
                            </a:solidFill>
                            <a:latin typeface="Cambria Math"/>
                          </a:rPr>
                          <m:t>𝒊𝒏</m:t>
                        </m:r>
                        <m:r>
                          <a:rPr lang="en-US" sz="2400" b="1" i="1">
                            <a:solidFill>
                              <a:srgbClr val="FF0000"/>
                            </a:solidFill>
                            <a:latin typeface="Cambria Math"/>
                          </a:rPr>
                          <m:t> </m:t>
                        </m:r>
                        <m:r>
                          <a:rPr lang="en-US" sz="2400" b="1" i="1">
                            <a:solidFill>
                              <a:srgbClr val="FF0000"/>
                            </a:solidFill>
                            <a:latin typeface="Cambria Math"/>
                          </a:rPr>
                          <m:t>𝒉𝒚𝒑𝒐𝒙𝒊𝒂</m:t>
                        </m:r>
                      </m:num>
                      <m:den>
                        <m:r>
                          <a:rPr lang="en-US" sz="2400" b="1" i="1">
                            <a:solidFill>
                              <a:srgbClr val="FF0000"/>
                            </a:solidFill>
                            <a:latin typeface="Cambria Math"/>
                          </a:rPr>
                          <m:t>𝒓𝒂𝒅𝒊𝒂𝒕𝒊𝒐𝒏</m:t>
                        </m:r>
                        <m:r>
                          <a:rPr lang="en-US" sz="2400" b="1">
                            <a:solidFill>
                              <a:srgbClr val="FF0000"/>
                            </a:solidFill>
                            <a:latin typeface="Cambria Math"/>
                          </a:rPr>
                          <m:t> </m:t>
                        </m:r>
                        <m:r>
                          <a:rPr lang="en-US" sz="2400" b="1" i="1">
                            <a:solidFill>
                              <a:srgbClr val="FF0000"/>
                            </a:solidFill>
                            <a:latin typeface="Cambria Math"/>
                          </a:rPr>
                          <m:t>𝒅𝒐𝒔𝒆𝒔</m:t>
                        </m:r>
                        <m:r>
                          <a:rPr lang="en-US" sz="2400" b="1" i="1">
                            <a:solidFill>
                              <a:srgbClr val="FF0000"/>
                            </a:solidFill>
                            <a:latin typeface="Cambria Math"/>
                          </a:rPr>
                          <m:t> </m:t>
                        </m:r>
                        <m:r>
                          <a:rPr lang="en-US" sz="2400" b="1" i="1">
                            <a:solidFill>
                              <a:srgbClr val="FF0000"/>
                            </a:solidFill>
                            <a:latin typeface="Cambria Math"/>
                          </a:rPr>
                          <m:t>𝒊𝒏</m:t>
                        </m:r>
                        <m:r>
                          <a:rPr lang="en-US" sz="2400" b="1" i="1">
                            <a:solidFill>
                              <a:srgbClr val="FF0000"/>
                            </a:solidFill>
                            <a:latin typeface="Cambria Math"/>
                          </a:rPr>
                          <m:t> </m:t>
                        </m:r>
                        <m:r>
                          <a:rPr lang="en-US" sz="2400" b="1" i="1">
                            <a:solidFill>
                              <a:srgbClr val="FF0000"/>
                            </a:solidFill>
                            <a:latin typeface="Cambria Math"/>
                          </a:rPr>
                          <m:t>𝒂𝒊𝒓</m:t>
                        </m:r>
                      </m:den>
                    </m:f>
                  </m:oMath>
                </a14:m>
                <a:endParaRPr lang="en-US" sz="2400" b="1" dirty="0">
                  <a:latin typeface="Times New Roman" panose="02020603050405020304" pitchFamily="18" charset="0"/>
                  <a:cs typeface="Times New Roman" panose="02020603050405020304" pitchFamily="18" charset="0"/>
                </a:endParaRPr>
              </a:p>
            </p:txBody>
          </p:sp>
        </mc:Choice>
        <mc:Fallback xmlns="">
          <p:sp>
            <p:nvSpPr>
              <p:cNvPr id="3" name="Rectangle 1"/>
              <p:cNvSpPr>
                <a:spLocks noRot="1" noChangeAspect="1" noMove="1" noResize="1" noEditPoints="1" noAdjustHandles="1" noChangeArrowheads="1" noChangeShapeType="1" noTextEdit="1"/>
              </p:cNvSpPr>
              <p:nvPr/>
            </p:nvSpPr>
            <p:spPr>
              <a:xfrm>
                <a:off x="0" y="4293096"/>
                <a:ext cx="8964488" cy="1000723"/>
              </a:xfrm>
              <a:prstGeom prst="rect">
                <a:avLst/>
              </a:prstGeom>
              <a:blipFill rotWithShape="0">
                <a:blip r:embed="rId2"/>
                <a:stretch>
                  <a:fillRect l="-204" t="-4878" r="-544" b="-4878"/>
                </a:stretch>
              </a:blipFill>
            </p:spPr>
            <p:txBody>
              <a:bodyPr/>
              <a:lstStyle/>
              <a:p>
                <a:r>
                  <a:rPr lang="ar-SA">
                    <a:noFill/>
                  </a:rPr>
                  <a:t> </a:t>
                </a:r>
              </a:p>
            </p:txBody>
          </p:sp>
        </mc:Fallback>
      </mc:AlternateContent>
      <p:sp>
        <p:nvSpPr>
          <p:cNvPr id="4" name="Rectangle 2"/>
          <p:cNvSpPr/>
          <p:nvPr/>
        </p:nvSpPr>
        <p:spPr>
          <a:xfrm>
            <a:off x="179512" y="5612623"/>
            <a:ext cx="7776864"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maximum OER depends mainly on the </a:t>
            </a:r>
            <a:r>
              <a:rPr lang="en-US" sz="2400" b="1" dirty="0">
                <a:solidFill>
                  <a:srgbClr val="FF0000"/>
                </a:solidFill>
                <a:latin typeface="Times New Roman" panose="02020603050405020304" pitchFamily="18" charset="0"/>
                <a:cs typeface="Times New Roman" panose="02020603050405020304" pitchFamily="18" charset="0"/>
              </a:rPr>
              <a:t>ionizing density or LET of the radiation</a:t>
            </a:r>
            <a:r>
              <a:rPr lang="en-US" sz="2400" b="1" dirty="0">
                <a:latin typeface="Times New Roman" panose="02020603050405020304" pitchFamily="18" charset="0"/>
                <a:cs typeface="Times New Roman" panose="02020603050405020304" pitchFamily="18" charset="0"/>
              </a:rPr>
              <a:t>. </a:t>
            </a:r>
            <a:endParaRPr lang="ar-IQ" sz="2400" dirty="0">
              <a:latin typeface="Times New Roman" panose="02020603050405020304" pitchFamily="18" charset="0"/>
              <a:cs typeface="Times New Roman" panose="02020603050405020304" pitchFamily="18" charset="0"/>
            </a:endParaRPr>
          </a:p>
        </p:txBody>
      </p:sp>
      <p:sp>
        <p:nvSpPr>
          <p:cNvPr id="5" name="مستطيل 4"/>
          <p:cNvSpPr/>
          <p:nvPr/>
        </p:nvSpPr>
        <p:spPr>
          <a:xfrm>
            <a:off x="179512" y="2551837"/>
            <a:ext cx="8964488" cy="1569660"/>
          </a:xfrm>
          <a:prstGeom prst="rect">
            <a:avLst/>
          </a:prstGeom>
        </p:spPr>
        <p:txBody>
          <a:bodyPr wrap="square">
            <a:spAutoFit/>
          </a:bodyPr>
          <a:lstStyle/>
          <a:p>
            <a:pPr marL="342900" lvl="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The presence or absence of molecular oxygen dramatically influences the biologic effect of x-rays.</a:t>
            </a:r>
          </a:p>
          <a:p>
            <a:pPr marL="342900" lvl="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Oxygen presence (aerated cells) increases radiation effectiveness for cell killing.</a:t>
            </a:r>
          </a:p>
        </p:txBody>
      </p:sp>
    </p:spTree>
    <p:extLst>
      <p:ext uri="{BB962C8B-B14F-4D97-AF65-F5344CB8AC3E}">
        <p14:creationId xmlns:p14="http://schemas.microsoft.com/office/powerpoint/2010/main" val="22319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285728"/>
            <a:ext cx="8572560" cy="2219838"/>
          </a:xfrm>
          <a:prstGeom prst="rect">
            <a:avLst/>
          </a:prstGeom>
        </p:spPr>
        <p:txBody>
          <a:bodyPr wrap="square">
            <a:spAutoFit/>
          </a:bodyPr>
          <a:lstStyle/>
          <a:p>
            <a:pPr algn="l" rtl="0">
              <a:lnSpc>
                <a:spcPct val="150000"/>
              </a:lnSpc>
            </a:pPr>
            <a:r>
              <a:rPr lang="en-US" sz="3200" b="1" dirty="0">
                <a:latin typeface="Times New Roman" pitchFamily="18" charset="0"/>
                <a:cs typeface="Times New Roman" pitchFamily="18" charset="0"/>
              </a:rPr>
              <a:t>The quantity h/</a:t>
            </a:r>
            <a:r>
              <a:rPr lang="en-US" sz="3200" b="1" dirty="0"/>
              <a:t> m</a:t>
            </a:r>
            <a:r>
              <a:rPr lang="en-US" sz="3200" b="1" baseline="-25000" dirty="0"/>
              <a:t>e</a:t>
            </a:r>
            <a:r>
              <a:rPr lang="en-US" sz="3200" b="1" dirty="0"/>
              <a:t>c </a:t>
            </a:r>
          </a:p>
          <a:p>
            <a:pPr algn="l" rtl="0">
              <a:lnSpc>
                <a:spcPct val="150000"/>
              </a:lnSpc>
            </a:pPr>
            <a:r>
              <a:rPr lang="en-US" sz="3200" b="1" dirty="0">
                <a:latin typeface="Times New Roman" pitchFamily="18" charset="0"/>
                <a:cs typeface="Times New Roman" pitchFamily="18" charset="0"/>
              </a:rPr>
              <a:t> is known as the </a:t>
            </a:r>
            <a:r>
              <a:rPr lang="en-US" sz="3200" b="1" dirty="0">
                <a:solidFill>
                  <a:srgbClr val="FF0000"/>
                </a:solidFill>
                <a:latin typeface="Times New Roman" pitchFamily="18" charset="0"/>
                <a:cs typeface="Times New Roman" pitchFamily="18" charset="0"/>
              </a:rPr>
              <a:t>Compton wavelength of the electron</a:t>
            </a:r>
            <a:r>
              <a:rPr lang="en-US" sz="3200" b="1" dirty="0">
                <a:latin typeface="Times New Roman" pitchFamily="18" charset="0"/>
                <a:cs typeface="Times New Roman" pitchFamily="18" charset="0"/>
              </a:rPr>
              <a:t>; it is equal to 2.43×10</a:t>
            </a:r>
            <a:r>
              <a:rPr lang="en-US" sz="3200" b="1" baseline="30000" dirty="0">
                <a:latin typeface="Times New Roman" pitchFamily="18" charset="0"/>
                <a:cs typeface="Times New Roman" pitchFamily="18" charset="0"/>
              </a:rPr>
              <a:t>−12</a:t>
            </a:r>
            <a:r>
              <a:rPr lang="en-US" sz="3200" b="1" dirty="0">
                <a:latin typeface="Times New Roman" pitchFamily="18" charset="0"/>
                <a:cs typeface="Times New Roman" pitchFamily="18" charset="0"/>
              </a:rPr>
              <a:t> m</a:t>
            </a:r>
            <a:endParaRPr lang="ar-IQ" sz="3200" b="1" dirty="0">
              <a:latin typeface="Times New Roman" pitchFamily="18" charset="0"/>
              <a:cs typeface="Times New Roman" pitchFamily="18" charset="0"/>
            </a:endParaRPr>
          </a:p>
        </p:txBody>
      </p:sp>
      <p:sp>
        <p:nvSpPr>
          <p:cNvPr id="3" name="مستطيل 2"/>
          <p:cNvSpPr/>
          <p:nvPr/>
        </p:nvSpPr>
        <p:spPr>
          <a:xfrm>
            <a:off x="285720" y="2967335"/>
            <a:ext cx="8358246" cy="2219838"/>
          </a:xfrm>
          <a:prstGeom prst="rect">
            <a:avLst/>
          </a:prstGeom>
        </p:spPr>
        <p:txBody>
          <a:bodyPr wrap="square">
            <a:spAutoFit/>
          </a:bodyPr>
          <a:lstStyle/>
          <a:p>
            <a:pPr algn="l" rtl="0">
              <a:lnSpc>
                <a:spcPct val="150000"/>
              </a:lnSpc>
            </a:pPr>
            <a:r>
              <a:rPr lang="en-US" sz="3200" b="1" dirty="0">
                <a:latin typeface="Times New Roman" pitchFamily="18" charset="0"/>
                <a:cs typeface="Times New Roman" pitchFamily="18" charset="0"/>
              </a:rPr>
              <a:t>The wavelength shift </a:t>
            </a:r>
            <a:r>
              <a:rPr lang="en-US" sz="3200" b="1" i="1" dirty="0">
                <a:latin typeface="Times New Roman" pitchFamily="18" charset="0"/>
                <a:cs typeface="Times New Roman" pitchFamily="18" charset="0"/>
              </a:rPr>
              <a:t>λ′</a:t>
            </a:r>
            <a:r>
              <a:rPr lang="en-US" sz="3200" b="1" dirty="0">
                <a:latin typeface="Times New Roman" pitchFamily="18" charset="0"/>
                <a:cs typeface="Times New Roman" pitchFamily="18" charset="0"/>
              </a:rPr>
              <a:t> − </a:t>
            </a:r>
            <a:r>
              <a:rPr lang="en-US" sz="3200" b="1" i="1" dirty="0">
                <a:latin typeface="Times New Roman" pitchFamily="18" charset="0"/>
                <a:cs typeface="Times New Roman" pitchFamily="18" charset="0"/>
              </a:rPr>
              <a:t>λ</a:t>
            </a:r>
            <a:r>
              <a:rPr lang="en-US" sz="3200" b="1" dirty="0">
                <a:latin typeface="Times New Roman" pitchFamily="18" charset="0"/>
                <a:cs typeface="Times New Roman" pitchFamily="18" charset="0"/>
              </a:rPr>
              <a:t> is at least zero (for </a:t>
            </a:r>
            <a:r>
              <a:rPr lang="en-US" sz="3200" b="1" i="1" dirty="0">
                <a:latin typeface="Times New Roman" pitchFamily="18" charset="0"/>
                <a:cs typeface="Times New Roman" pitchFamily="18" charset="0"/>
              </a:rPr>
              <a:t>θ</a:t>
            </a:r>
            <a:r>
              <a:rPr lang="en-US" sz="3200" b="1" dirty="0">
                <a:latin typeface="Times New Roman" pitchFamily="18" charset="0"/>
                <a:cs typeface="Times New Roman" pitchFamily="18" charset="0"/>
              </a:rPr>
              <a:t> = 0°) and at most twice the Compton wavelength of the electron (for </a:t>
            </a:r>
            <a:r>
              <a:rPr lang="en-US" sz="3200" b="1" i="1" dirty="0">
                <a:latin typeface="Times New Roman" pitchFamily="18" charset="0"/>
                <a:cs typeface="Times New Roman" pitchFamily="18" charset="0"/>
              </a:rPr>
              <a:t>θ</a:t>
            </a:r>
            <a:r>
              <a:rPr lang="en-US" sz="3200" b="1" dirty="0">
                <a:latin typeface="Times New Roman" pitchFamily="18" charset="0"/>
                <a:cs typeface="Times New Roman" pitchFamily="18" charset="0"/>
              </a:rPr>
              <a:t> = 180°).</a:t>
            </a:r>
            <a:endParaRPr lang="ar-IQ" sz="3200" b="1" dirty="0">
              <a:latin typeface="Times New Roman" pitchFamily="18" charset="0"/>
              <a:cs typeface="Times New Roman" pitchFamily="18" charset="0"/>
            </a:endParaRPr>
          </a:p>
        </p:txBody>
      </p:sp>
      <p:pic>
        <p:nvPicPr>
          <p:cNvPr id="5" name="Picture 10" descr="\lambda' - \lambda = \frac{h}{m_e c}(1-\cos{\theta}),"/>
          <p:cNvPicPr>
            <a:picLocks noChangeAspect="1" noChangeArrowheads="1"/>
          </p:cNvPicPr>
          <p:nvPr/>
        </p:nvPicPr>
        <p:blipFill>
          <a:blip r:embed="rId2"/>
          <a:srcRect/>
          <a:stretch>
            <a:fillRect/>
          </a:stretch>
        </p:blipFill>
        <p:spPr bwMode="auto">
          <a:xfrm>
            <a:off x="3707904" y="5283349"/>
            <a:ext cx="3071834" cy="928694"/>
          </a:xfrm>
          <a:prstGeom prst="rect">
            <a:avLst/>
          </a:prstGeom>
          <a:noFill/>
        </p:spPr>
      </p:pic>
    </p:spTree>
    <p:extLst>
      <p:ext uri="{BB962C8B-B14F-4D97-AF65-F5344CB8AC3E}">
        <p14:creationId xmlns:p14="http://schemas.microsoft.com/office/powerpoint/2010/main" val="3030298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a:spLocks noChangeArrowheads="1"/>
          </p:cNvSpPr>
          <p:nvPr/>
        </p:nvSpPr>
        <p:spPr bwMode="auto">
          <a:xfrm>
            <a:off x="285720" y="251118"/>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3200" b="1" dirty="0">
                <a:solidFill>
                  <a:srgbClr val="FF0000"/>
                </a:solidFill>
                <a:latin typeface="Times New Roman" pitchFamily="18" charset="0"/>
                <a:cs typeface="Times New Roman" pitchFamily="18" charset="0"/>
              </a:rPr>
              <a:t>3-Pair production</a:t>
            </a:r>
          </a:p>
        </p:txBody>
      </p:sp>
      <p:sp>
        <p:nvSpPr>
          <p:cNvPr id="4" name="مستطيل 3"/>
          <p:cNvSpPr/>
          <p:nvPr/>
        </p:nvSpPr>
        <p:spPr>
          <a:xfrm>
            <a:off x="285720" y="857232"/>
            <a:ext cx="8858280" cy="1077218"/>
          </a:xfrm>
          <a:prstGeom prst="rect">
            <a:avLst/>
          </a:prstGeom>
        </p:spPr>
        <p:txBody>
          <a:bodyPr wrap="square">
            <a:spAutoFit/>
          </a:bodyPr>
          <a:lstStyle/>
          <a:p>
            <a:pPr algn="l" rtl="0">
              <a:spcBef>
                <a:spcPct val="50000"/>
              </a:spcBef>
            </a:pPr>
            <a:r>
              <a:rPr lang="en-US" sz="3200" b="1" dirty="0">
                <a:latin typeface="Times New Roman" pitchFamily="18" charset="0"/>
                <a:cs typeface="Times New Roman" pitchFamily="18" charset="0"/>
              </a:rPr>
              <a:t>Here a photon passes by a nucleus and converts to a particle- anti particle pair. </a:t>
            </a:r>
          </a:p>
        </p:txBody>
      </p:sp>
      <p:pic>
        <p:nvPicPr>
          <p:cNvPr id="5" name="Picture 2" descr="http://electrons.wdfiles.com/local--files/pair-production-and-annihilation/pair%20production.jpg"/>
          <p:cNvPicPr>
            <a:picLocks noChangeAspect="1" noChangeArrowheads="1"/>
          </p:cNvPicPr>
          <p:nvPr/>
        </p:nvPicPr>
        <p:blipFill>
          <a:blip r:embed="rId2"/>
          <a:srcRect/>
          <a:stretch>
            <a:fillRect/>
          </a:stretch>
        </p:blipFill>
        <p:spPr bwMode="auto">
          <a:xfrm>
            <a:off x="1285852" y="3212976"/>
            <a:ext cx="6362700" cy="3324226"/>
          </a:xfrm>
          <a:prstGeom prst="rect">
            <a:avLst/>
          </a:prstGeom>
          <a:noFill/>
        </p:spPr>
      </p:pic>
      <p:sp>
        <p:nvSpPr>
          <p:cNvPr id="2" name="Rectangle 1"/>
          <p:cNvSpPr/>
          <p:nvPr/>
        </p:nvSpPr>
        <p:spPr>
          <a:xfrm>
            <a:off x="296988" y="1955385"/>
            <a:ext cx="8379467" cy="1569660"/>
          </a:xfrm>
          <a:prstGeom prst="rect">
            <a:avLst/>
          </a:prstGeom>
        </p:spPr>
        <p:txBody>
          <a:bodyPr wrap="square">
            <a:spAutoFit/>
          </a:bodyPr>
          <a:lstStyle/>
          <a:p>
            <a:pPr algn="l" rtl="0"/>
            <a:r>
              <a:rPr lang="en-US" sz="3200" b="1" dirty="0">
                <a:latin typeface="Times New Roman" panose="02020603050405020304" pitchFamily="18" charset="0"/>
                <a:cs typeface="Times New Roman" panose="02020603050405020304" pitchFamily="18" charset="0"/>
              </a:rPr>
              <a:t>Examples include creating an electron and a positron, a muon and an ant muon, or a proton and an antiproton.  </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8894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5536" y="37183"/>
                <a:ext cx="8424936" cy="6001643"/>
              </a:xfrm>
              <a:prstGeom prst="rect">
                <a:avLst/>
              </a:prstGeom>
            </p:spPr>
            <p:txBody>
              <a:bodyPr wrap="square">
                <a:spAutoFit/>
              </a:bodyPr>
              <a:lstStyle/>
              <a:p>
                <a:pPr algn="l" rtl="0"/>
                <a:r>
                  <a:rPr lang="en-US" sz="3200" b="1" dirty="0">
                    <a:latin typeface="Times New Roman" panose="02020603050405020304" pitchFamily="18" charset="0"/>
                    <a:cs typeface="Times New Roman" panose="02020603050405020304" pitchFamily="18" charset="0"/>
                  </a:rPr>
                  <a:t>  When a very energetic photon enters the intense electric field of the nucleus, it may be converted into two particles: an electron and  positron(</a:t>
                </a:r>
                <a14:m>
                  <m:oMath xmlns:m="http://schemas.openxmlformats.org/officeDocument/2006/math">
                    <m:r>
                      <a:rPr lang="en-US" sz="3200" b="1" i="1">
                        <a:latin typeface="Cambria Math"/>
                      </a:rPr>
                      <m:t>𝜷</m:t>
                    </m:r>
                  </m:oMath>
                </a14:m>
                <a:r>
                  <a:rPr lang="en-US" sz="3200" b="1" dirty="0">
                    <a:latin typeface="Times New Roman" panose="02020603050405020304" pitchFamily="18" charset="0"/>
                    <a:cs typeface="Times New Roman" panose="02020603050405020304" pitchFamily="18" charset="0"/>
                  </a:rPr>
                  <a:t>), or positive electron.</a:t>
                </a:r>
              </a:p>
              <a:p>
                <a:pPr algn="l" rtl="0"/>
                <a:r>
                  <a:rPr lang="en-US" sz="3200" b="1" dirty="0">
                    <a:latin typeface="Times New Roman" panose="02020603050405020304" pitchFamily="18" charset="0"/>
                    <a:cs typeface="Times New Roman" panose="02020603050405020304" pitchFamily="18" charset="0"/>
                  </a:rPr>
                  <a:t>   Providing the mass for the two particles requires a photon with an energy of at least 1.02 MeV, and the remainder of the energy over 1.02 MeV is given to the particles as kinetic energy.</a:t>
                </a:r>
              </a:p>
              <a:p>
                <a:pPr algn="l" rtl="0"/>
                <a:r>
                  <a:rPr lang="en-US" sz="3200" b="1" dirty="0">
                    <a:latin typeface="Times New Roman" panose="02020603050405020304" pitchFamily="18" charset="0"/>
                    <a:cs typeface="Times New Roman" panose="02020603050405020304" pitchFamily="18" charset="0"/>
                  </a:rPr>
                  <a:t>     After it has spent its kinetic energy in ionization it doses a death dance with an electron.</a:t>
                </a:r>
              </a:p>
            </p:txBody>
          </p:sp>
        </mc:Choice>
        <mc:Fallback xmlns="">
          <p:sp>
            <p:nvSpPr>
              <p:cNvPr id="2" name="Rectangle 1"/>
              <p:cNvSpPr>
                <a:spLocks noRot="1" noChangeAspect="1" noMove="1" noResize="1" noEditPoints="1" noAdjustHandles="1" noChangeArrowheads="1" noChangeShapeType="1" noTextEdit="1"/>
              </p:cNvSpPr>
              <p:nvPr/>
            </p:nvSpPr>
            <p:spPr>
              <a:xfrm>
                <a:off x="395536" y="37183"/>
                <a:ext cx="8424936" cy="6001643"/>
              </a:xfrm>
              <a:prstGeom prst="rect">
                <a:avLst/>
              </a:prstGeom>
              <a:blipFill rotWithShape="1">
                <a:blip r:embed="rId2"/>
                <a:stretch>
                  <a:fillRect l="-1881" t="-1421" b="-2234"/>
                </a:stretch>
              </a:blipFill>
            </p:spPr>
            <p:txBody>
              <a:bodyPr/>
              <a:lstStyle/>
              <a:p>
                <a:r>
                  <a:rPr lang="ar-IQ">
                    <a:noFill/>
                  </a:rPr>
                  <a:t> </a:t>
                </a:r>
              </a:p>
            </p:txBody>
          </p:sp>
        </mc:Fallback>
      </mc:AlternateContent>
    </p:spTree>
    <p:extLst>
      <p:ext uri="{BB962C8B-B14F-4D97-AF65-F5344CB8AC3E}">
        <p14:creationId xmlns:p14="http://schemas.microsoft.com/office/powerpoint/2010/main" val="3484178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62" y="692696"/>
            <a:ext cx="8748464" cy="4031873"/>
          </a:xfrm>
          <a:prstGeom prst="rect">
            <a:avLst/>
          </a:prstGeom>
        </p:spPr>
        <p:txBody>
          <a:bodyPr wrap="square">
            <a:spAutoFit/>
          </a:bodyPr>
          <a:lstStyle/>
          <a:p>
            <a:pPr algn="l" rtl="0"/>
            <a:r>
              <a:rPr lang="en-US" sz="3200" b="1" dirty="0">
                <a:latin typeface="Times New Roman" panose="02020603050405020304" pitchFamily="18" charset="0"/>
                <a:cs typeface="Times New Roman" panose="02020603050405020304" pitchFamily="18" charset="0"/>
              </a:rPr>
              <a:t>    Both then vanish, and their mass energy usually appears as two photons of 511 </a:t>
            </a:r>
            <a:r>
              <a:rPr lang="en-US" sz="3200" b="1" dirty="0" err="1">
                <a:latin typeface="Times New Roman" panose="02020603050405020304" pitchFamily="18" charset="0"/>
                <a:cs typeface="Times New Roman" panose="02020603050405020304" pitchFamily="18" charset="0"/>
              </a:rPr>
              <a:t>keV</a:t>
            </a:r>
            <a:r>
              <a:rPr lang="en-US" sz="3200" b="1" dirty="0">
                <a:latin typeface="Times New Roman" panose="02020603050405020304" pitchFamily="18" charset="0"/>
                <a:cs typeface="Times New Roman" panose="02020603050405020304" pitchFamily="18" charset="0"/>
              </a:rPr>
              <a:t> each called annihilation radiation</a:t>
            </a:r>
          </a:p>
          <a:p>
            <a:pPr algn="l" rtl="0"/>
            <a:endParaRPr lang="en-US" sz="3200" b="1"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Pair production is a process in which the energy of a photon is converted into rest mass. </a:t>
            </a:r>
          </a:p>
          <a:p>
            <a:pPr algn="l" rtl="0"/>
            <a:r>
              <a:rPr lang="en-US" sz="3200" b="1" dirty="0">
                <a:latin typeface="Times New Roman" panose="02020603050405020304" pitchFamily="18" charset="0"/>
                <a:cs typeface="Times New Roman" panose="02020603050405020304" pitchFamily="18" charset="0"/>
              </a:rPr>
              <a:t>    In this process, the photon disappears as an electron-positron pair is created.</a:t>
            </a:r>
          </a:p>
        </p:txBody>
      </p:sp>
    </p:spTree>
    <p:extLst>
      <p:ext uri="{BB962C8B-B14F-4D97-AF65-F5344CB8AC3E}">
        <p14:creationId xmlns:p14="http://schemas.microsoft.com/office/powerpoint/2010/main" val="646653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8064896" cy="6001643"/>
          </a:xfrm>
          <a:prstGeom prst="rect">
            <a:avLst/>
          </a:prstGeom>
        </p:spPr>
        <p:txBody>
          <a:bodyPr wrap="square">
            <a:spAutoFit/>
          </a:bodyPr>
          <a:lstStyle/>
          <a:p>
            <a:pPr algn="l" rtl="0"/>
            <a:r>
              <a:rPr lang="en-US" sz="3200" b="1" dirty="0">
                <a:solidFill>
                  <a:srgbClr val="FF0000"/>
                </a:solidFill>
                <a:latin typeface="Times New Roman" panose="02020603050405020304" pitchFamily="18" charset="0"/>
                <a:cs typeface="Times New Roman" panose="02020603050405020304" pitchFamily="18" charset="0"/>
              </a:rPr>
              <a:t>Pair Annihilation</a:t>
            </a:r>
          </a:p>
          <a:p>
            <a:pPr algn="l" rtl="0"/>
            <a:r>
              <a:rPr lang="en-US" sz="3200" b="1" dirty="0">
                <a:latin typeface="Times New Roman" panose="02020603050405020304" pitchFamily="18" charset="0"/>
                <a:cs typeface="Times New Roman" panose="02020603050405020304" pitchFamily="18" charset="0"/>
              </a:rPr>
              <a:t>    Likewise, the energy of an electron-positron pair can be converted into electromagnetic radiation by the process      of </a:t>
            </a:r>
            <a:r>
              <a:rPr lang="en-US" sz="3200" b="1" dirty="0">
                <a:solidFill>
                  <a:srgbClr val="FF0000"/>
                </a:solidFill>
                <a:latin typeface="Times New Roman" panose="02020603050405020304" pitchFamily="18" charset="0"/>
                <a:cs typeface="Times New Roman" panose="02020603050405020304" pitchFamily="18" charset="0"/>
              </a:rPr>
              <a:t>pair annihilation</a:t>
            </a:r>
            <a:r>
              <a:rPr lang="en-US" sz="3200" b="1" dirty="0">
                <a:latin typeface="Times New Roman" panose="02020603050405020304" pitchFamily="18" charset="0"/>
                <a:cs typeface="Times New Roman" panose="02020603050405020304" pitchFamily="18" charset="0"/>
              </a:rPr>
              <a:t>. </a:t>
            </a:r>
          </a:p>
          <a:p>
            <a:pPr algn="l" rtl="0"/>
            <a:r>
              <a:rPr lang="en-US" sz="3200" b="1" dirty="0">
                <a:latin typeface="Times New Roman" panose="02020603050405020304" pitchFamily="18" charset="0"/>
                <a:cs typeface="Times New Roman" panose="02020603050405020304" pitchFamily="18" charset="0"/>
              </a:rPr>
              <a:t>    Pair-production is more apt to occur in high Z elements than in low Z elements.</a:t>
            </a:r>
          </a:p>
          <a:p>
            <a:pPr algn="l" rtl="0"/>
            <a:r>
              <a:rPr lang="en-US" sz="3200" b="1" dirty="0">
                <a:latin typeface="Times New Roman" panose="02020603050405020304" pitchFamily="18" charset="0"/>
                <a:cs typeface="Times New Roman" panose="02020603050405020304" pitchFamily="18" charset="0"/>
              </a:rPr>
              <a:t>However</a:t>
            </a:r>
            <a:r>
              <a:rPr lang="ar-IQ"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two particles must be created. Since the two particles are each other's antiparticle, they have identical masses. So, the total energy required is</a:t>
            </a:r>
            <a:r>
              <a:rPr lang="ar-IQ"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l" rtl="0"/>
            <a:r>
              <a:rPr lang="en-US" sz="3200" b="1" dirty="0">
                <a:latin typeface="Times New Roman" panose="02020603050405020304" pitchFamily="18" charset="0"/>
                <a:cs typeface="Times New Roman" panose="02020603050405020304" pitchFamily="18" charset="0"/>
              </a:rPr>
              <a:t>                                         E=2 M C</a:t>
            </a:r>
            <a:r>
              <a:rPr lang="en-US" sz="3200" b="1" baseline="30000" dirty="0">
                <a:latin typeface="Times New Roman" panose="02020603050405020304" pitchFamily="18" charset="0"/>
                <a:cs typeface="Times New Roman" panose="02020603050405020304" pitchFamily="18" charset="0"/>
              </a:rPr>
              <a:t>2</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8446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rrajivdesaimd.com/wp-content/uploads/2014/07/annihilation.jpg"/>
          <p:cNvPicPr/>
          <p:nvPr/>
        </p:nvPicPr>
        <p:blipFill>
          <a:blip r:embed="rId2">
            <a:extLst>
              <a:ext uri="{28A0092B-C50C-407E-A947-70E740481C1C}">
                <a14:useLocalDpi xmlns:a14="http://schemas.microsoft.com/office/drawing/2010/main" val="0"/>
              </a:ext>
            </a:extLst>
          </a:blip>
          <a:srcRect/>
          <a:stretch>
            <a:fillRect/>
          </a:stretch>
        </p:blipFill>
        <p:spPr bwMode="auto">
          <a:xfrm>
            <a:off x="2252662" y="1919287"/>
            <a:ext cx="4638675" cy="3019425"/>
          </a:xfrm>
          <a:prstGeom prst="rect">
            <a:avLst/>
          </a:prstGeom>
          <a:noFill/>
          <a:ln>
            <a:noFill/>
          </a:ln>
        </p:spPr>
      </p:pic>
    </p:spTree>
    <p:extLst>
      <p:ext uri="{BB962C8B-B14F-4D97-AF65-F5344CB8AC3E}">
        <p14:creationId xmlns:p14="http://schemas.microsoft.com/office/powerpoint/2010/main" val="3356951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j0399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7"/>
          <p:cNvSpPr>
            <a:spLocks noChangeArrowheads="1" noChangeShapeType="1" noTextEdit="1"/>
          </p:cNvSpPr>
          <p:nvPr/>
        </p:nvSpPr>
        <p:spPr bwMode="auto">
          <a:xfrm>
            <a:off x="1714500" y="533400"/>
            <a:ext cx="2641600" cy="2332038"/>
          </a:xfrm>
          <a:prstGeom prst="rect">
            <a:avLst/>
          </a:prstGeom>
        </p:spPr>
        <p:txBody>
          <a:bodyPr wrap="none" fromWordArt="1">
            <a:prstTxWarp prst="textPlain">
              <a:avLst>
                <a:gd name="adj" fmla="val 50000"/>
              </a:avLst>
            </a:prstTxWarp>
          </a:bodyPr>
          <a:lstStyle/>
          <a:p>
            <a:pPr algn="ctr"/>
            <a:endParaRPr lang="en-US" sz="8000" kern="10" dirty="0">
              <a:ln w="9525">
                <a:solidFill>
                  <a:srgbClr val="000000"/>
                </a:solidFill>
                <a:round/>
                <a:headEnd/>
                <a:tailEnd/>
              </a:ln>
              <a:solidFill>
                <a:srgbClr val="FFFF99"/>
              </a:solidFill>
              <a:latin typeface="+mn-cs"/>
              <a:ea typeface="+mn-cs"/>
            </a:endParaRPr>
          </a:p>
        </p:txBody>
      </p:sp>
      <p:sp>
        <p:nvSpPr>
          <p:cNvPr id="2" name="مربع نص 1"/>
          <p:cNvSpPr txBox="1"/>
          <p:nvPr/>
        </p:nvSpPr>
        <p:spPr>
          <a:xfrm>
            <a:off x="324329" y="1124744"/>
            <a:ext cx="2598788" cy="923330"/>
          </a:xfrm>
          <a:prstGeom prst="rect">
            <a:avLst/>
          </a:prstGeom>
          <a:noFill/>
        </p:spPr>
        <p:txBody>
          <a:bodyPr wrap="none" rtlCol="0">
            <a:spAutoFit/>
          </a:bodyPr>
          <a:lstStyle/>
          <a:p>
            <a:r>
              <a:rPr lang="en-US" sz="5400" dirty="0">
                <a:latin typeface="Blackadder ITC" pitchFamily="82" charset="0"/>
                <a:cs typeface="Times New Roman" pitchFamily="18" charset="0"/>
              </a:rPr>
              <a:t>Thank you</a:t>
            </a:r>
          </a:p>
        </p:txBody>
      </p:sp>
    </p:spTree>
    <p:extLst>
      <p:ext uri="{BB962C8B-B14F-4D97-AF65-F5344CB8AC3E}">
        <p14:creationId xmlns:p14="http://schemas.microsoft.com/office/powerpoint/2010/main" val="3373681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8680"/>
            <a:ext cx="9036496" cy="2677656"/>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Radiation with higher </a:t>
            </a:r>
            <a:r>
              <a:rPr lang="en-US" sz="2400" b="1" u="sng" dirty="0">
                <a:solidFill>
                  <a:srgbClr val="FF0000"/>
                </a:solidFill>
                <a:latin typeface="Times New Roman" panose="02020603050405020304" pitchFamily="18" charset="0"/>
                <a:cs typeface="Times New Roman" panose="02020603050405020304" pitchFamily="18" charset="0"/>
              </a:rPr>
              <a:t>LET</a:t>
            </a:r>
            <a:r>
              <a:rPr lang="en-US" sz="2400" b="1" dirty="0">
                <a:latin typeface="Times New Roman" panose="02020603050405020304" pitchFamily="18" charset="0"/>
                <a:cs typeface="Times New Roman" panose="02020603050405020304" pitchFamily="18" charset="0"/>
              </a:rPr>
              <a:t> and higher relative biological effectiveness (</a:t>
            </a:r>
            <a:r>
              <a:rPr lang="en-US" sz="2400" b="1" dirty="0">
                <a:solidFill>
                  <a:srgbClr val="FF0000"/>
                </a:solidFill>
                <a:latin typeface="Times New Roman" panose="02020603050405020304" pitchFamily="18" charset="0"/>
                <a:cs typeface="Times New Roman" panose="02020603050405020304" pitchFamily="18" charset="0"/>
              </a:rPr>
              <a:t>RBE</a:t>
            </a:r>
            <a:r>
              <a:rPr lang="en-US" sz="2400" b="1" dirty="0">
                <a:latin typeface="Times New Roman" panose="02020603050405020304" pitchFamily="18" charset="0"/>
                <a:cs typeface="Times New Roman" panose="02020603050405020304" pitchFamily="18" charset="0"/>
              </a:rPr>
              <a:t>) have a lower OER in mammalian cell tissues .</a:t>
            </a:r>
          </a:p>
          <a:p>
            <a:pPr marL="45720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value of the maximum OER varies from about 1-4. </a:t>
            </a:r>
          </a:p>
          <a:p>
            <a:pPr marL="45720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maximum OER ranges from about 2-4 for low-LET radiations such as X-rays, beta particles and gamma rays, </a:t>
            </a:r>
          </a:p>
          <a:p>
            <a:pPr marL="457200" indent="-4572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Whereas  the OER is unity(=1) for high-LET radiations such as low energy alpha particles.</a:t>
            </a:r>
          </a:p>
        </p:txBody>
      </p:sp>
      <p:pic>
        <p:nvPicPr>
          <p:cNvPr id="3" name="صورة 2"/>
          <p:cNvPicPr>
            <a:picLocks noChangeAspect="1"/>
          </p:cNvPicPr>
          <p:nvPr/>
        </p:nvPicPr>
        <p:blipFill>
          <a:blip r:embed="rId2"/>
          <a:stretch>
            <a:fillRect/>
          </a:stretch>
        </p:blipFill>
        <p:spPr>
          <a:xfrm>
            <a:off x="722043" y="3356991"/>
            <a:ext cx="7378350" cy="2989197"/>
          </a:xfrm>
          <a:prstGeom prst="rect">
            <a:avLst/>
          </a:prstGeom>
        </p:spPr>
      </p:pic>
    </p:spTree>
    <p:extLst>
      <p:ext uri="{BB962C8B-B14F-4D97-AF65-F5344CB8AC3E}">
        <p14:creationId xmlns:p14="http://schemas.microsoft.com/office/powerpoint/2010/main" val="9641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 y="332656"/>
            <a:ext cx="9021982" cy="3785652"/>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Uses in medicine</a:t>
            </a:r>
          </a:p>
          <a:p>
            <a:pPr marL="34290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The effect is used in medical physics to increase the effect of radiation therapy in oncology treatments.</a:t>
            </a:r>
          </a:p>
          <a:p>
            <a:pPr marL="34290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Additional oxygen abundance creates additional free radicals(superoxide O</a:t>
            </a:r>
            <a:r>
              <a:rPr lang="en-US" sz="2400" b="1" baseline="-25000" dirty="0">
                <a:latin typeface="Times New Roman" panose="02020603050405020304" pitchFamily="18" charset="0"/>
                <a:cs typeface="Times New Roman" panose="02020603050405020304" pitchFamily="18" charset="0"/>
              </a:rPr>
              <a:t>2</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  hydrogen peroxide H</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  and increases the damage to the target tissue(DNA damage).</a:t>
            </a:r>
          </a:p>
          <a:p>
            <a:pPr marL="34290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In solid tumors the inner parts become less oxygenated than normal tissue and up to three times higher dose is needed to achieve the same tumor control probability as in tissue with normal oxygenation.</a:t>
            </a:r>
          </a:p>
        </p:txBody>
      </p:sp>
    </p:spTree>
    <p:extLst>
      <p:ext uri="{BB962C8B-B14F-4D97-AF65-F5344CB8AC3E}">
        <p14:creationId xmlns:p14="http://schemas.microsoft.com/office/powerpoint/2010/main" val="51850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173117"/>
            <a:ext cx="8460432" cy="2092881"/>
          </a:xfrm>
          <a:prstGeom prst="rect">
            <a:avLst/>
          </a:prstGeom>
        </p:spPr>
        <p:txBody>
          <a:bodyPr wrap="square">
            <a:spAutoFit/>
          </a:bodyPr>
          <a:lstStyle/>
          <a:p>
            <a:pPr algn="l" rtl="0">
              <a:spcBef>
                <a:spcPts val="600"/>
              </a:spcBef>
              <a:spcAft>
                <a:spcPts val="600"/>
              </a:spcAft>
            </a:pPr>
            <a:r>
              <a:rPr lang="en-US" sz="2400" b="1" dirty="0">
                <a:solidFill>
                  <a:srgbClr val="C00000"/>
                </a:solidFill>
                <a:latin typeface="Times New Roman" panose="02020603050405020304" pitchFamily="18" charset="0"/>
                <a:ea typeface="Times New Roman" panose="02020603050405020304" pitchFamily="18" charset="0"/>
              </a:rPr>
              <a:t>Radiation therapy (also called radiotherapy) </a:t>
            </a:r>
          </a:p>
          <a:p>
            <a:pPr marL="342900" indent="-342900" algn="l" rtl="0">
              <a:spcBef>
                <a:spcPts val="600"/>
              </a:spcBef>
              <a:spcAft>
                <a:spcPts val="600"/>
              </a:spcAft>
              <a:buFont typeface="Arial" panose="020B0604020202020204" pitchFamily="34" charset="0"/>
              <a:buChar char="•"/>
            </a:pPr>
            <a:r>
              <a:rPr lang="en-US" sz="2400" b="1" dirty="0">
                <a:solidFill>
                  <a:srgbClr val="2E2E2E"/>
                </a:solidFill>
                <a:latin typeface="Times New Roman" panose="02020603050405020304" pitchFamily="18" charset="0"/>
                <a:ea typeface="Times New Roman" panose="02020603050405020304" pitchFamily="18" charset="0"/>
              </a:rPr>
              <a:t>Is a cancer treatment that uses high </a:t>
            </a:r>
            <a:r>
              <a:rPr lang="en-US" sz="2400" b="1" dirty="0">
                <a:latin typeface="Times New Roman" panose="02020603050405020304" pitchFamily="18" charset="0"/>
                <a:ea typeface="Times New Roman" panose="02020603050405020304" pitchFamily="18" charset="0"/>
              </a:rPr>
              <a:t>doses</a:t>
            </a:r>
            <a:r>
              <a:rPr lang="en-US" sz="2400" b="1" dirty="0">
                <a:solidFill>
                  <a:srgbClr val="2E2E2E"/>
                </a:solidFill>
                <a:latin typeface="Times New Roman" panose="02020603050405020304" pitchFamily="18" charset="0"/>
                <a:ea typeface="Times New Roman" panose="02020603050405020304" pitchFamily="18" charset="0"/>
              </a:rPr>
              <a:t> of </a:t>
            </a:r>
            <a:r>
              <a:rPr lang="en-US" sz="2400" b="1" dirty="0">
                <a:latin typeface="Times New Roman" panose="02020603050405020304" pitchFamily="18" charset="0"/>
                <a:ea typeface="Times New Roman" panose="02020603050405020304" pitchFamily="18" charset="0"/>
              </a:rPr>
              <a:t>radiation</a:t>
            </a:r>
            <a:r>
              <a:rPr lang="en-US" sz="2400" b="1" dirty="0">
                <a:solidFill>
                  <a:srgbClr val="2E2E2E"/>
                </a:solidFill>
                <a:latin typeface="Times New Roman" panose="02020603050405020304" pitchFamily="18" charset="0"/>
                <a:ea typeface="Times New Roman" panose="02020603050405020304" pitchFamily="18" charset="0"/>
              </a:rPr>
              <a:t> to kill cancer </a:t>
            </a:r>
            <a:r>
              <a:rPr lang="en-US" sz="2400" b="1" dirty="0">
                <a:latin typeface="Times New Roman" panose="02020603050405020304" pitchFamily="18" charset="0"/>
                <a:ea typeface="Times New Roman" panose="02020603050405020304" pitchFamily="18" charset="0"/>
              </a:rPr>
              <a:t>cells</a:t>
            </a:r>
            <a:r>
              <a:rPr lang="en-US" sz="2400" b="1" dirty="0">
                <a:solidFill>
                  <a:srgbClr val="2E2E2E"/>
                </a:solidFill>
                <a:latin typeface="Times New Roman" panose="02020603050405020304" pitchFamily="18" charset="0"/>
                <a:ea typeface="Times New Roman" panose="02020603050405020304" pitchFamily="18" charset="0"/>
              </a:rPr>
              <a:t> and shrink tumors. At low doses, radiation is used in x-rays to see inside body, as with x-rays of teeth or broken bones.</a:t>
            </a:r>
            <a:endParaRPr lang="en-US" sz="2000" dirty="0">
              <a:effectLst/>
              <a:latin typeface="Times New Roman" panose="02020603050405020304" pitchFamily="18" charset="0"/>
              <a:ea typeface="Times New Roman" panose="02020603050405020304" pitchFamily="18" charset="0"/>
            </a:endParaRPr>
          </a:p>
        </p:txBody>
      </p:sp>
      <p:sp>
        <p:nvSpPr>
          <p:cNvPr id="4" name="مستطيل 3"/>
          <p:cNvSpPr/>
          <p:nvPr/>
        </p:nvSpPr>
        <p:spPr>
          <a:xfrm>
            <a:off x="467544" y="2254779"/>
            <a:ext cx="8496944" cy="914930"/>
          </a:xfrm>
          <a:prstGeom prst="rect">
            <a:avLst/>
          </a:prstGeom>
        </p:spPr>
        <p:txBody>
          <a:bodyPr wrap="square">
            <a:spAutoFit/>
          </a:bodyPr>
          <a:lstStyle/>
          <a:p>
            <a:pPr marL="342900" lvl="0" indent="-342900" algn="l" rtl="0">
              <a:lnSpc>
                <a:spcPct val="115000"/>
              </a:lnSpc>
              <a:spcAft>
                <a:spcPts val="100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Radiation therapy may be curative in a number of types of cancer if they  localized to one area of the body.</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450396" y="3169709"/>
            <a:ext cx="8856984" cy="1200329"/>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It may also be used as part of adjuvant therapy, to prevent tumor recurrence after surgery to remove a primary malignant tumor (for example, early stages of breast cancer)</a:t>
            </a:r>
          </a:p>
        </p:txBody>
      </p:sp>
      <p:sp>
        <p:nvSpPr>
          <p:cNvPr id="6" name="مستطيل 5"/>
          <p:cNvSpPr/>
          <p:nvPr/>
        </p:nvSpPr>
        <p:spPr>
          <a:xfrm>
            <a:off x="359024" y="4466541"/>
            <a:ext cx="8568952" cy="1569660"/>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  Radiation therapy is synergistic with chemotherapy, and has been used before, during, and after chemotherapy in susceptible cancers. The subspecialty of oncology concerned with radiotherapy is called radiation oncology.</a:t>
            </a:r>
          </a:p>
        </p:txBody>
      </p:sp>
    </p:spTree>
    <p:extLst>
      <p:ext uri="{BB962C8B-B14F-4D97-AF65-F5344CB8AC3E}">
        <p14:creationId xmlns:p14="http://schemas.microsoft.com/office/powerpoint/2010/main" val="181046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0904" y="188640"/>
            <a:ext cx="8856984" cy="1569660"/>
          </a:xfrm>
          <a:prstGeom prst="rect">
            <a:avLst/>
          </a:prstGeom>
        </p:spPr>
        <p:txBody>
          <a:bodyPr wrap="square">
            <a:spAutoFit/>
          </a:bodyPr>
          <a:lstStyle/>
          <a:p>
            <a:pPr marL="457200" indent="-457200" algn="l" rtl="0">
              <a:buFont typeface="Arial" panose="020B0604020202020204" pitchFamily="34" charset="0"/>
              <a:buChar char="•"/>
            </a:pPr>
            <a:r>
              <a:rPr lang="en-US" sz="2400" b="1" dirty="0">
                <a:latin typeface="Times New Roman" pitchFamily="18" charset="0"/>
                <a:cs typeface="Times New Roman" pitchFamily="18" charset="0"/>
              </a:rPr>
              <a:t>Radiation therapy is commonly applied to the cancerous tumor because of its ability to control cell growth. </a:t>
            </a:r>
          </a:p>
          <a:p>
            <a:pPr marL="457200" indent="-457200" algn="l" rtl="0">
              <a:buFont typeface="Arial" panose="020B0604020202020204" pitchFamily="34" charset="0"/>
              <a:buChar char="•"/>
            </a:pPr>
            <a:r>
              <a:rPr lang="en-US" sz="2400" b="1" dirty="0">
                <a:latin typeface="Times New Roman" pitchFamily="18" charset="0"/>
                <a:cs typeface="Times New Roman" pitchFamily="18" charset="0"/>
              </a:rPr>
              <a:t>Ionizing radiation works by damaging the DNA of cancerous tissue leading to cellular death. </a:t>
            </a:r>
          </a:p>
        </p:txBody>
      </p:sp>
      <p:sp>
        <p:nvSpPr>
          <p:cNvPr id="3" name="مستطيل 2"/>
          <p:cNvSpPr/>
          <p:nvPr/>
        </p:nvSpPr>
        <p:spPr>
          <a:xfrm>
            <a:off x="277925" y="1758300"/>
            <a:ext cx="8496944" cy="1938992"/>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To spare normal tissues (such as skin or organs which radiation must pass through to treat the tumor), shaped radiation beams are aimed from several angles of exposure to intersect at the tumor, providing a much larger absorbed dose there than in the surrounding, healthy tissue.</a:t>
            </a:r>
          </a:p>
        </p:txBody>
      </p:sp>
      <p:pic>
        <p:nvPicPr>
          <p:cNvPr id="4" name="صورة 3"/>
          <p:cNvPicPr>
            <a:picLocks noChangeAspect="1"/>
          </p:cNvPicPr>
          <p:nvPr/>
        </p:nvPicPr>
        <p:blipFill>
          <a:blip r:embed="rId2"/>
          <a:stretch>
            <a:fillRect/>
          </a:stretch>
        </p:blipFill>
        <p:spPr>
          <a:xfrm>
            <a:off x="1547664" y="3697292"/>
            <a:ext cx="6657409" cy="2947622"/>
          </a:xfrm>
          <a:prstGeom prst="rect">
            <a:avLst/>
          </a:prstGeom>
        </p:spPr>
      </p:pic>
    </p:spTree>
    <p:extLst>
      <p:ext uri="{BB962C8B-B14F-4D97-AF65-F5344CB8AC3E}">
        <p14:creationId xmlns:p14="http://schemas.microsoft.com/office/powerpoint/2010/main" val="18916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3512</Words>
  <Application>Microsoft Office PowerPoint</Application>
  <PresentationFormat>عرض على الشاشة (4:3)</PresentationFormat>
  <Paragraphs>261</Paragraphs>
  <Slides>56</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56</vt:i4>
      </vt:variant>
    </vt:vector>
  </HeadingPairs>
  <TitlesOfParts>
    <vt:vector size="64" baseType="lpstr">
      <vt:lpstr>Arial</vt:lpstr>
      <vt:lpstr>Blackadder ITC</vt:lpstr>
      <vt:lpstr>Calibri</vt:lpstr>
      <vt:lpstr>Cambria Math</vt:lpstr>
      <vt:lpstr>Symbol</vt:lpstr>
      <vt:lpstr>Times New Roman</vt:lpstr>
      <vt:lpstr>Wingdings</vt:lpstr>
      <vt:lpstr>سمة Office</vt:lpstr>
      <vt:lpstr>L32-Radiation dosimetry&amp; Physics of Diagnostic X-rays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Interactions of X-rays with matter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Energy Transfer (LET) and Relative Biological Efficiency (RBE)</dc:title>
  <dc:creator>Ghania</dc:creator>
  <cp:lastModifiedBy>ahmed ali</cp:lastModifiedBy>
  <cp:revision>69</cp:revision>
  <dcterms:created xsi:type="dcterms:W3CDTF">2015-04-11T18:28:19Z</dcterms:created>
  <dcterms:modified xsi:type="dcterms:W3CDTF">2022-05-27T10:57:51Z</dcterms:modified>
</cp:coreProperties>
</file>